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59"/>
  </p:notesMasterIdLst>
  <p:handoutMasterIdLst>
    <p:handoutMasterId r:id="rId60"/>
  </p:handoutMasterIdLst>
  <p:sldIdLst>
    <p:sldId id="296" r:id="rId3"/>
    <p:sldId id="338" r:id="rId4"/>
    <p:sldId id="258" r:id="rId5"/>
    <p:sldId id="421" r:id="rId6"/>
    <p:sldId id="260" r:id="rId7"/>
    <p:sldId id="427" r:id="rId8"/>
    <p:sldId id="428" r:id="rId9"/>
    <p:sldId id="430" r:id="rId10"/>
    <p:sldId id="431" r:id="rId11"/>
    <p:sldId id="433" r:id="rId12"/>
    <p:sldId id="429" r:id="rId13"/>
    <p:sldId id="259" r:id="rId14"/>
    <p:sldId id="419" r:id="rId15"/>
    <p:sldId id="426" r:id="rId16"/>
    <p:sldId id="264" r:id="rId17"/>
    <p:sldId id="432" r:id="rId18"/>
    <p:sldId id="423" r:id="rId19"/>
    <p:sldId id="422" r:id="rId20"/>
    <p:sldId id="275" r:id="rId21"/>
    <p:sldId id="266" r:id="rId22"/>
    <p:sldId id="424" r:id="rId23"/>
    <p:sldId id="425" r:id="rId24"/>
    <p:sldId id="261" r:id="rId25"/>
    <p:sldId id="420" r:id="rId26"/>
    <p:sldId id="380" r:id="rId27"/>
    <p:sldId id="382" r:id="rId28"/>
    <p:sldId id="262" r:id="rId29"/>
    <p:sldId id="263" r:id="rId30"/>
    <p:sldId id="381" r:id="rId31"/>
    <p:sldId id="265" r:id="rId32"/>
    <p:sldId id="267" r:id="rId33"/>
    <p:sldId id="268" r:id="rId34"/>
    <p:sldId id="269" r:id="rId35"/>
    <p:sldId id="270" r:id="rId36"/>
    <p:sldId id="271" r:id="rId37"/>
    <p:sldId id="272" r:id="rId38"/>
    <p:sldId id="273" r:id="rId39"/>
    <p:sldId id="274" r:id="rId40"/>
    <p:sldId id="276" r:id="rId41"/>
    <p:sldId id="277" r:id="rId42"/>
    <p:sldId id="280" r:id="rId43"/>
    <p:sldId id="281" r:id="rId44"/>
    <p:sldId id="282" r:id="rId45"/>
    <p:sldId id="283" r:id="rId46"/>
    <p:sldId id="284" r:id="rId47"/>
    <p:sldId id="285" r:id="rId48"/>
    <p:sldId id="286" r:id="rId49"/>
    <p:sldId id="287" r:id="rId50"/>
    <p:sldId id="288" r:id="rId51"/>
    <p:sldId id="289" r:id="rId52"/>
    <p:sldId id="290" r:id="rId53"/>
    <p:sldId id="291" r:id="rId54"/>
    <p:sldId id="292" r:id="rId55"/>
    <p:sldId id="293" r:id="rId56"/>
    <p:sldId id="294" r:id="rId57"/>
    <p:sldId id="257" r:id="rId58"/>
  </p:sldIdLst>
  <p:sldSz cx="9144000" cy="5143500" type="screen16x9"/>
  <p:notesSz cx="6858000" cy="9144000"/>
  <p:embeddedFontLst>
    <p:embeddedFont>
      <p:font typeface="Alata" panose="020B0604020202020204" charset="0"/>
      <p:regular r:id="rId61"/>
    </p:embeddedFont>
    <p:embeddedFont>
      <p:font typeface="Amatic SC" panose="00000500000000000000" pitchFamily="2" charset="-79"/>
      <p:regular r:id="rId62"/>
      <p:bold r:id="rId63"/>
    </p:embeddedFont>
    <p:embeddedFont>
      <p:font typeface="Calibri" panose="020F0502020204030204" pitchFamily="34" charset="0"/>
      <p:regular r:id="rId64"/>
      <p:bold r:id="rId65"/>
      <p:italic r:id="rId66"/>
      <p:boldItalic r:id="rId67"/>
    </p:embeddedFont>
    <p:embeddedFont>
      <p:font typeface="Google Sans" panose="020B0503030502040204" pitchFamily="34" charset="0"/>
      <p:regular r:id="rId68"/>
      <p:bold r:id="rId69"/>
      <p:italic r:id="rId70"/>
      <p:boldItalic r:id="rId71"/>
    </p:embeddedFont>
    <p:embeddedFont>
      <p:font typeface="Google Sans Medium" panose="020B0603030502040203" pitchFamily="34" charset="0"/>
      <p:regular r:id="rId72"/>
      <p:italic r:id="rId73"/>
    </p:embeddedFont>
    <p:embeddedFont>
      <p:font typeface="KFGQPC HAFS Uthmanic Script" panose="02000000000000000000" pitchFamily="2" charset="-78"/>
      <p:regular r:id="rId74"/>
    </p:embeddedFont>
    <p:embeddedFont>
      <p:font typeface="Lexend Deca Black" pitchFamily="2" charset="0"/>
      <p:bold r:id="rId75"/>
    </p:embeddedFont>
    <p:embeddedFont>
      <p:font typeface="Montserrat" panose="00000500000000000000" pitchFamily="2" charset="0"/>
      <p:regular r:id="rId76"/>
      <p:bold r:id="rId77"/>
      <p:italic r:id="rId78"/>
      <p:boldItalic r:id="rId79"/>
    </p:embeddedFont>
    <p:embeddedFont>
      <p:font typeface="Proxima Nova" panose="020B0604020202020204" charset="0"/>
      <p:regular r:id="rId80"/>
    </p:embeddedFont>
    <p:embeddedFont>
      <p:font typeface="Proxima Nova Semibold" panose="020B0604020202020204" charset="0"/>
      <p:regular r:id="rId81"/>
    </p:embeddedFont>
    <p:embeddedFont>
      <p:font typeface="PT Sans" panose="020B0503020203020204" pitchFamily="34" charset="0"/>
      <p:regular r:id="rId82"/>
      <p:bold r:id="rId83"/>
      <p:italic r:id="rId84"/>
      <p:boldItalic r:id="rId85"/>
    </p:embeddedFont>
    <p:embeddedFont>
      <p:font typeface="Roboto Medium" panose="02000000000000000000" pitchFamily="2" charset="0"/>
      <p:regular r:id="rId86"/>
      <p:italic r:id="rId87"/>
    </p:embeddedFont>
    <p:embeddedFont>
      <p:font typeface="Sarabun" panose="020B0604020202020204" charset="-34"/>
      <p:regular r:id="rId88"/>
    </p:embeddedFont>
    <p:embeddedFont>
      <p:font typeface="Segoe UI" panose="020B0502040204020203" pitchFamily="34" charset="0"/>
      <p:regular r:id="rId89"/>
      <p:bold r:id="rId90"/>
      <p:italic r:id="rId91"/>
      <p:boldItalic r:id="rId92"/>
    </p:embeddedFont>
    <p:embeddedFont>
      <p:font typeface="Segoe UI Semibold" panose="020B0702040204020203" pitchFamily="34" charset="0"/>
      <p:bold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421"/>
            <p14:sldId id="260"/>
            <p14:sldId id="427"/>
            <p14:sldId id="428"/>
            <p14:sldId id="430"/>
            <p14:sldId id="431"/>
            <p14:sldId id="433"/>
            <p14:sldId id="429"/>
            <p14:sldId id="259"/>
            <p14:sldId id="419"/>
            <p14:sldId id="426"/>
            <p14:sldId id="264"/>
            <p14:sldId id="432"/>
          </p14:sldIdLst>
        </p14:section>
        <p14:section name="Al-Madiyyah" id="{E9C6376D-DBAC-4C0C-B796-F897CE651637}">
          <p14:sldIdLst>
            <p14:sldId id="423"/>
            <p14:sldId id="422"/>
            <p14:sldId id="275"/>
            <p14:sldId id="266"/>
          </p14:sldIdLst>
        </p14:section>
        <p14:section name="Al-Atsiriyyah" id="{20020E0F-0A61-4BD6-AFEE-2B7D74012236}">
          <p14:sldIdLst>
            <p14:sldId id="424"/>
            <p14:sldId id="425"/>
          </p14:sldIdLst>
        </p14:section>
        <p14:section name="Template" id="{9BC6139C-0629-49DC-80B9-FE27470014E3}">
          <p14:sldIdLst>
            <p14:sldId id="261"/>
            <p14:sldId id="420"/>
            <p14:sldId id="380"/>
            <p14:sldId id="382"/>
            <p14:sldId id="262"/>
            <p14:sldId id="263"/>
            <p14:sldId id="381"/>
            <p14:sldId id="265"/>
            <p14:sldId id="267"/>
            <p14:sldId id="268"/>
            <p14:sldId id="269"/>
            <p14:sldId id="270"/>
            <p14:sldId id="271"/>
            <p14:sldId id="272"/>
            <p14:sldId id="273"/>
            <p14:sldId id="274"/>
            <p14:sldId id="276"/>
            <p14:sldId id="277"/>
            <p14:sldId id="280"/>
            <p14:sldId id="281"/>
            <p14:sldId id="282"/>
            <p14:sldId id="283"/>
            <p14:sldId id="284"/>
            <p14:sldId id="285"/>
            <p14:sldId id="286"/>
            <p14:sldId id="287"/>
            <p14:sldId id="288"/>
            <p14:sldId id="289"/>
            <p14:sldId id="290"/>
            <p14:sldId id="291"/>
            <p14:sldId id="292"/>
            <p14:sldId id="293"/>
            <p14:sldId id="294"/>
            <p14:sldId id="257"/>
          </p14:sldIdLst>
        </p14:section>
      </p14:sectionLst>
    </p:ext>
    <p:ext uri="{EFAFB233-063F-42B5-8137-9DF3F51BA10A}">
      <p15:sldGuideLst xmlns:p15="http://schemas.microsoft.com/office/powerpoint/2012/main">
        <p15:guide id="2" pos="5511" userDrawn="1">
          <p15:clr>
            <a:srgbClr val="A4A3A4"/>
          </p15:clr>
        </p15:guide>
        <p15:guide id="3" orient="horz" pos="849"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F72"/>
    <a:srgbClr val="DB4437"/>
    <a:srgbClr val="42A5F5"/>
    <a:srgbClr val="F4B400"/>
    <a:srgbClr val="2E2E2E"/>
    <a:srgbClr val="4285F4"/>
    <a:srgbClr val="1C1C1C"/>
    <a:srgbClr val="E17545"/>
    <a:srgbClr val="71627A"/>
    <a:srgbClr val="473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4" autoAdjust="0"/>
    <p:restoredTop sz="94049" autoAdjust="0"/>
  </p:normalViewPr>
  <p:slideViewPr>
    <p:cSldViewPr showGuides="1">
      <p:cViewPr>
        <p:scale>
          <a:sx n="75" d="100"/>
          <a:sy n="75" d="100"/>
        </p:scale>
        <p:origin x="420" y="84"/>
      </p:cViewPr>
      <p:guideLst>
        <p:guide pos="5511"/>
        <p:guide orient="horz" pos="84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28"/>
    </p:cViewPr>
  </p:sorterViewPr>
  <p:notesViewPr>
    <p:cSldViewPr>
      <p:cViewPr varScale="1">
        <p:scale>
          <a:sx n="53" d="100"/>
          <a:sy n="53" d="100"/>
        </p:scale>
        <p:origin x="2648" y="40"/>
      </p:cViewPr>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3.fntdata"/><Relationship Id="rId68" Type="http://schemas.openxmlformats.org/officeDocument/2006/relationships/font" Target="fonts/font8.fntdata"/><Relationship Id="rId84" Type="http://schemas.openxmlformats.org/officeDocument/2006/relationships/font" Target="fonts/font24.fntdata"/><Relationship Id="rId89" Type="http://schemas.openxmlformats.org/officeDocument/2006/relationships/font" Target="fonts/font2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4.fntdata"/><Relationship Id="rId79" Type="http://schemas.openxmlformats.org/officeDocument/2006/relationships/font" Target="fonts/font19.fntdata"/><Relationship Id="rId5" Type="http://schemas.openxmlformats.org/officeDocument/2006/relationships/slide" Target="slides/slide3.xml"/><Relationship Id="rId90" Type="http://schemas.openxmlformats.org/officeDocument/2006/relationships/font" Target="fonts/font30.fntdata"/><Relationship Id="rId95" Type="http://schemas.openxmlformats.org/officeDocument/2006/relationships/commentAuthors" Target="commentAuthor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4.fntdata"/><Relationship Id="rId69" Type="http://schemas.openxmlformats.org/officeDocument/2006/relationships/font" Target="fonts/font9.fntdata"/><Relationship Id="rId80" Type="http://schemas.openxmlformats.org/officeDocument/2006/relationships/font" Target="fonts/font20.fntdata"/><Relationship Id="rId85" Type="http://schemas.openxmlformats.org/officeDocument/2006/relationships/font" Target="fonts/font2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font" Target="fonts/font23.fntdata"/><Relationship Id="rId88" Type="http://schemas.openxmlformats.org/officeDocument/2006/relationships/font" Target="fonts/font28.fntdata"/><Relationship Id="rId91" Type="http://schemas.openxmlformats.org/officeDocument/2006/relationships/font" Target="fonts/font31.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handoutMaster" Target="handoutMasters/handout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 Id="rId86" Type="http://schemas.openxmlformats.org/officeDocument/2006/relationships/font" Target="fonts/font26.fntdata"/><Relationship Id="rId94" Type="http://schemas.openxmlformats.org/officeDocument/2006/relationships/font" Target="fonts/font34.fntdata"/><Relationship Id="rId9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6.fntdata"/><Relationship Id="rId97"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1.fntdata"/><Relationship Id="rId92" Type="http://schemas.openxmlformats.org/officeDocument/2006/relationships/font" Target="fonts/font3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6.fntdata"/><Relationship Id="rId87" Type="http://schemas.openxmlformats.org/officeDocument/2006/relationships/font" Target="fonts/font27.fntdata"/><Relationship Id="rId61" Type="http://schemas.openxmlformats.org/officeDocument/2006/relationships/font" Target="fonts/font1.fntdata"/><Relationship Id="rId82" Type="http://schemas.openxmlformats.org/officeDocument/2006/relationships/font" Target="fonts/font2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93" Type="http://schemas.openxmlformats.org/officeDocument/2006/relationships/font" Target="fonts/font33.fntdata"/><Relationship Id="rId98"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2/15/2023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3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0476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4484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4610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428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799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453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041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510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887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userDrawn="1">
  <p:cSld name="BIG_NUMBER">
    <p:spTree>
      <p:nvGrpSpPr>
        <p:cNvPr id="1" name="Shape 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 name="Shape 149"/>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1_CUSTOM_6">
    <p:spTree>
      <p:nvGrpSpPr>
        <p:cNvPr id="1" name="Shape 158"/>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userDrawn="1">
  <p:cSld name="2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userDrawn="1">
  <p:cSld name="CUSTOM_3">
    <p:spTree>
      <p:nvGrpSpPr>
        <p:cNvPr id="1" name="Shape 245"/>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userDrawn="1">
  <p:cSld name="ONE_COLUMN_TEXT">
    <p:spTree>
      <p:nvGrpSpPr>
        <p:cNvPr id="1" name="Shape 52"/>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reserve="1" userDrawn="1">
  <p:cSld name="1_Main point">
    <p:spTree>
      <p:nvGrpSpPr>
        <p:cNvPr id="1" name="Shape 57"/>
        <p:cNvGrpSpPr/>
        <p:nvPr/>
      </p:nvGrpSpPr>
      <p:grpSpPr>
        <a:xfrm>
          <a:off x="0" y="0"/>
          <a:ext cx="0" cy="0"/>
          <a:chOff x="0" y="0"/>
          <a:chExt cx="0" cy="0"/>
        </a:xfrm>
      </p:grpSpPr>
    </p:spTree>
    <p:extLst>
      <p:ext uri="{BB962C8B-B14F-4D97-AF65-F5344CB8AC3E}">
        <p14:creationId xmlns:p14="http://schemas.microsoft.com/office/powerpoint/2010/main" val="2018312737"/>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4"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png"/><Relationship Id="rId7" Type="http://schemas.openxmlformats.org/officeDocument/2006/relationships/slide" Target="slide17.xml"/><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image" Target="../media/image2.png"/><Relationship Id="rId11" Type="http://schemas.openxmlformats.org/officeDocument/2006/relationships/image" Target="../media/image3.png"/><Relationship Id="rId5" Type="http://schemas.openxmlformats.org/officeDocument/2006/relationships/image" Target="../media/image1.png"/><Relationship Id="rId10" Type="http://schemas.openxmlformats.org/officeDocument/2006/relationships/slide" Target="slide21.xml"/><Relationship Id="rId4" Type="http://schemas.openxmlformats.org/officeDocument/2006/relationships/slide" Target="slide4.xml"/><Relationship Id="rId9"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29.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5.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7.png"/></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9.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38.xml"/><Relationship Id="rId1" Type="http://schemas.openxmlformats.org/officeDocument/2006/relationships/slideLayout" Target="../slideLayouts/slideLayout35.xml"/><Relationship Id="rId4" Type="http://schemas.openxmlformats.org/officeDocument/2006/relationships/hyperlink" Target="https://fonts.google.com/specimen/Sarabun"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3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6.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1.xml"/><Relationship Id="rId7" Type="http://schemas.openxmlformats.org/officeDocument/2006/relationships/slide" Target="slide49.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53.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19.xml"/><Relationship Id="rId11" Type="http://schemas.openxmlformats.org/officeDocument/2006/relationships/hyperlink" Target="http://bit.ly/30B07Gq" TargetMode="External"/><Relationship Id="rId5" Type="http://schemas.openxmlformats.org/officeDocument/2006/relationships/slide" Target="slide3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a:solidFill>
            <a:schemeClr val="tx2"/>
          </a:solidFill>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18" y="201293"/>
            <a:ext cx="2513965" cy="2825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684CAE43-7B55-6D3A-025A-4B78104B35A9}"/>
              </a:ext>
            </a:extLst>
          </p:cNvPr>
          <p:cNvGrpSpPr/>
          <p:nvPr/>
        </p:nvGrpSpPr>
        <p:grpSpPr>
          <a:xfrm>
            <a:off x="2644042" y="1289338"/>
            <a:ext cx="3855917" cy="2002412"/>
            <a:chOff x="6279796" y="82635"/>
            <a:chExt cx="1317459" cy="684168"/>
          </a:xfrm>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5AE5FCE-0F00-5AAF-BB8C-5E6A4C58D97A}"/>
                </a:ext>
              </a:extLst>
            </p:cNvPr>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2;p61">
              <a:extLst>
                <a:ext uri="{FF2B5EF4-FFF2-40B4-BE49-F238E27FC236}">
                  <a16:creationId xmlns:a16="http://schemas.microsoft.com/office/drawing/2014/main" id="{3EB388DF-0AA9-F0F9-EFC0-BBD57350CC50}"/>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33;p61">
              <a:extLst>
                <a:ext uri="{FF2B5EF4-FFF2-40B4-BE49-F238E27FC236}">
                  <a16:creationId xmlns:a16="http://schemas.microsoft.com/office/drawing/2014/main" id="{C6099A60-0F87-7FCE-33E6-16CE72FB7C79}"/>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4;p61">
              <a:extLst>
                <a:ext uri="{FF2B5EF4-FFF2-40B4-BE49-F238E27FC236}">
                  <a16:creationId xmlns:a16="http://schemas.microsoft.com/office/drawing/2014/main" id="{1FFAD903-4EA2-756D-DC2A-CF6AC9E32C2D}"/>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5;p61">
              <a:extLst>
                <a:ext uri="{FF2B5EF4-FFF2-40B4-BE49-F238E27FC236}">
                  <a16:creationId xmlns:a16="http://schemas.microsoft.com/office/drawing/2014/main" id="{815E097A-0787-F442-9CFB-C96D9FC194E2}"/>
                </a:ext>
              </a:extLst>
            </p:cNvPr>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6;p61">
              <a:extLst>
                <a:ext uri="{FF2B5EF4-FFF2-40B4-BE49-F238E27FC236}">
                  <a16:creationId xmlns:a16="http://schemas.microsoft.com/office/drawing/2014/main" id="{A4D148B2-9BA5-2D28-AD35-1D8C5C9FF269}"/>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7;p61">
              <a:extLst>
                <a:ext uri="{FF2B5EF4-FFF2-40B4-BE49-F238E27FC236}">
                  <a16:creationId xmlns:a16="http://schemas.microsoft.com/office/drawing/2014/main" id="{A576047C-2848-75A0-E3FB-7309F8A015C1}"/>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8;p61">
              <a:extLst>
                <a:ext uri="{FF2B5EF4-FFF2-40B4-BE49-F238E27FC236}">
                  <a16:creationId xmlns:a16="http://schemas.microsoft.com/office/drawing/2014/main" id="{A5C24F02-38E5-5C98-EEC3-15FC8DA7DD2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339;p61">
              <a:extLst>
                <a:ext uri="{FF2B5EF4-FFF2-40B4-BE49-F238E27FC236}">
                  <a16:creationId xmlns:a16="http://schemas.microsoft.com/office/drawing/2014/main" id="{6A18AA99-3186-033B-CCEF-12D2F0F24372}"/>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92;p31">
            <a:extLst>
              <a:ext uri="{FF2B5EF4-FFF2-40B4-BE49-F238E27FC236}">
                <a16:creationId xmlns:a16="http://schemas.microsoft.com/office/drawing/2014/main" id="{25CFFE73-4000-08D5-7FE0-280F5172B06D}"/>
              </a:ext>
            </a:extLst>
          </p:cNvPr>
          <p:cNvSpPr txBox="1">
            <a:spLocks/>
          </p:cNvSpPr>
          <p:nvPr/>
        </p:nvSpPr>
        <p:spPr>
          <a:xfrm>
            <a:off x="3227407" y="3795750"/>
            <a:ext cx="2689185" cy="682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altLang="en-GB" sz="1600" dirty="0">
                <a:latin typeface="Google Sans Medium" panose="020B0603030502040203" pitchFamily="34" charset="0"/>
                <a:cs typeface="SF UI Display" panose="00000800000000000000" pitchFamily="2" charset="0"/>
              </a:rPr>
              <a:t>KELOMPOK 1</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I’JAZ ILMI</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0 -0.04383 L 0 0.04383 " pathEditMode="relative" rAng="0" ptsTypes="AA">
                                      <p:cBhvr>
                                        <p:cTn id="6" dur="1000" fill="hold"/>
                                        <p:tgtEl>
                                          <p:spTgt spid="2"/>
                                        </p:tgtEl>
                                        <p:attrNameLst>
                                          <p:attrName>ppt_x</p:attrName>
                                          <p:attrName>ppt_y</p:attrName>
                                        </p:attrNameLst>
                                      </p:cBhvr>
                                      <p:rCtr x="0" y="43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3636295" y="1497074"/>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491"/>
              <a:ext cx="7328" cy="1423"/>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52"/>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p>
          </p:txBody>
        </p:sp>
      </p:gr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Tree>
    <p:extLst>
      <p:ext uri="{BB962C8B-B14F-4D97-AF65-F5344CB8AC3E}">
        <p14:creationId xmlns:p14="http://schemas.microsoft.com/office/powerpoint/2010/main" val="1938277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228600" y="327025"/>
            <a:ext cx="3252470" cy="1331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&amp; </a:t>
            </a:r>
            <a:r>
              <a:rPr lang="en-US" altLang="en-GB" dirty="0" err="1">
                <a:latin typeface="Google Sans Medium" panose="020B0603030502040203" charset="0"/>
                <a:cs typeface="Google Sans Medium" panose="020B0603030502040203" charset="0"/>
              </a:rPr>
              <a:t>Ciri-Ciri</a:t>
            </a:r>
            <a:r>
              <a:rPr lang="en-US" altLang="en-GB" dirty="0">
                <a:latin typeface="Google Sans Medium" panose="020B0603030502040203" charset="0"/>
                <a:cs typeface="Google Sans Medium" panose="020B0603030502040203" charset="0"/>
              </a:rPr>
              <a:t> </a:t>
            </a:r>
          </a:p>
        </p:txBody>
      </p:sp>
      <p:sp>
        <p:nvSpPr>
          <p:cNvPr id="332" name="Google Shape;332;p34"/>
          <p:cNvSpPr txBox="1">
            <a:spLocks noGrp="1"/>
          </p:cNvSpPr>
          <p:nvPr>
            <p:ph type="body" idx="4294967295"/>
          </p:nvPr>
        </p:nvSpPr>
        <p:spPr>
          <a:xfrm>
            <a:off x="236855" y="1763395"/>
            <a:ext cx="5057140" cy="3192145"/>
          </a:xfrm>
          <a:prstGeom prst="rect">
            <a:avLst/>
          </a:prstGeom>
        </p:spPr>
        <p:txBody>
          <a:bodyPr spcFirstLastPara="1" wrap="square" lIns="91425" tIns="91425" rIns="91425" bIns="91425" anchor="t" anchorCtr="0">
            <a:noAutofit/>
          </a:bodyPr>
          <a:lstStyle/>
          <a:p>
            <a:pPr marL="285750" lvl="0" indent="-285750" algn="l" rtl="0" eaLnBrk="1" fontAlgn="auto" latinLnBrk="0" hangingPunct="1">
              <a:lnSpc>
                <a:spcPct val="110000"/>
              </a:lnSpc>
              <a:spcAft>
                <a:spcPts val="400"/>
              </a:spcAft>
              <a:buSzPct val="70000"/>
              <a:buFont typeface="Google Sans" panose="020B0503030502040204" charset="0"/>
              <a:buChar char="●"/>
            </a:pPr>
            <a:r>
              <a:rPr lang="id-ID" altLang="ar-SA" sz="1700" dirty="0">
                <a:latin typeface="Google Sans" panose="020B0503030502040204" charset="0"/>
                <a:cs typeface="Google Sans" panose="020B0503030502040204" charset="0"/>
              </a:rPr>
              <a:t>Yang dimaksud dengan </a:t>
            </a:r>
            <a:r>
              <a:rPr lang="ar-SA" altLang="en-US" sz="1700" dirty="0">
                <a:latin typeface="Segoe UI" panose="020B0502040204020203" charset="0"/>
                <a:cs typeface="Segoe UI" panose="020B0502040204020203" charset="0"/>
              </a:rPr>
              <a:t>السماوات الغازية</a:t>
            </a:r>
            <a:r>
              <a:rPr lang="id-ID" altLang="ar-SA" sz="1700" dirty="0">
                <a:latin typeface="Segoe UI" panose="020B0502040204020203" charset="0"/>
                <a:cs typeface="Segoe UI" panose="020B0502040204020203" charset="0"/>
              </a:rPr>
              <a:t>   </a:t>
            </a:r>
            <a:r>
              <a:rPr lang="id-ID" altLang="ar-SA" sz="1700" dirty="0">
                <a:latin typeface="Google Sans" panose="020B0503030502040204" charset="0"/>
                <a:cs typeface="Google Sans" panose="020B0503030502040204" charset="0"/>
              </a:rPr>
              <a:t>adala</a:t>
            </a:r>
            <a:r>
              <a:rPr lang="en-US" altLang="id-ID" sz="1700" dirty="0">
                <a:latin typeface="Google Sans" panose="020B0503030502040204" charset="0"/>
                <a:cs typeface="Google Sans" panose="020B0503030502040204" charset="0"/>
              </a:rPr>
              <a:t>h </a:t>
            </a:r>
            <a:r>
              <a:rPr lang="en-US" altLang="id-ID" sz="1700" dirty="0" err="1">
                <a:latin typeface="Google Sans" panose="020B0503030502040204" charset="0"/>
                <a:cs typeface="Google Sans" panose="020B0503030502040204" charset="0"/>
              </a:rPr>
              <a:t>atmosfer</a:t>
            </a:r>
            <a:r>
              <a:rPr lang="en-US" altLang="id-ID" sz="1700" dirty="0">
                <a:latin typeface="Google Sans" panose="020B0503030502040204" charset="0"/>
                <a:cs typeface="Google Sans" panose="020B0503030502040204" charset="0"/>
              </a:rPr>
              <a:t>/ </a:t>
            </a:r>
            <a:r>
              <a:rPr lang="en-US" altLang="id-ID" sz="1700" dirty="0" err="1">
                <a:latin typeface="Google Sans" panose="020B0503030502040204" charset="0"/>
                <a:cs typeface="Google Sans" panose="020B0503030502040204" charset="0"/>
              </a:rPr>
              <a:t>langit</a:t>
            </a:r>
            <a:r>
              <a:rPr lang="en-US" altLang="id-ID" sz="1700" dirty="0">
                <a:latin typeface="Google Sans" panose="020B0503030502040204" charset="0"/>
                <a:cs typeface="Google Sans" panose="020B0503030502040204" charset="0"/>
              </a:rPr>
              <a:t> </a:t>
            </a:r>
            <a:r>
              <a:rPr lang="en-US" altLang="id-ID" sz="1700" dirty="0" err="1">
                <a:latin typeface="Google Sans" panose="020B0503030502040204" charset="0"/>
                <a:cs typeface="Google Sans" panose="020B0503030502040204" charset="0"/>
              </a:rPr>
              <a:t>Bumi</a:t>
            </a:r>
            <a:r>
              <a:rPr lang="en-US" altLang="id-ID" sz="1700" dirty="0">
                <a:latin typeface="Google Sans" panose="020B0503030502040204" charset="0"/>
                <a:cs typeface="Google Sans" panose="020B0503030502040204" charset="0"/>
              </a:rPr>
              <a:t>.</a:t>
            </a:r>
          </a:p>
          <a:p>
            <a:pPr marL="285750" lvl="0" indent="-285750" algn="l" rtl="0" eaLnBrk="1" fontAlgn="auto" latinLnBrk="0" hangingPunct="1">
              <a:lnSpc>
                <a:spcPct val="110000"/>
              </a:lnSpc>
              <a:spcAft>
                <a:spcPts val="400"/>
              </a:spcAft>
              <a:buSzPct val="70000"/>
              <a:buFont typeface="Google Sans" panose="020B0503030502040204" charset="0"/>
              <a:buChar char="●"/>
            </a:pPr>
            <a:r>
              <a:rPr lang="en-US" altLang="id-ID" sz="1700" dirty="0" err="1">
                <a:latin typeface="Google Sans" panose="020B0503030502040204" charset="0"/>
                <a:cs typeface="Google Sans" panose="020B0503030502040204" charset="0"/>
              </a:rPr>
              <a:t>Ciri-cirinya</a:t>
            </a:r>
            <a:r>
              <a:rPr lang="en-US" altLang="id-ID" sz="1700" dirty="0">
                <a:latin typeface="Google Sans" panose="020B0503030502040204" charset="0"/>
                <a:cs typeface="Google Sans" panose="020B0503030502040204" charset="0"/>
              </a:rPr>
              <a:t> </a:t>
            </a:r>
            <a:r>
              <a:rPr lang="en-US" altLang="id-ID" sz="1700" dirty="0" err="1">
                <a:latin typeface="Google Sans" panose="020B0503030502040204" charset="0"/>
                <a:cs typeface="Google Sans" panose="020B0503030502040204" charset="0"/>
              </a:rPr>
              <a:t>adala</a:t>
            </a:r>
            <a:r>
              <a:rPr lang="id-ID" altLang="en-US" sz="1700" dirty="0">
                <a:latin typeface="Google Sans" panose="020B0503030502040204" charset="0"/>
                <a:cs typeface="Google Sans" panose="020B0503030502040204" charset="0"/>
              </a:rPr>
              <a:t>h</a:t>
            </a:r>
            <a:r>
              <a:rPr lang="en-US" altLang="id-ID" sz="1700" dirty="0">
                <a:latin typeface="Google Sans" panose="020B0503030502040204" charset="0"/>
                <a:cs typeface="Google Sans" panose="020B0503030502040204" charset="0"/>
              </a:rPr>
              <a:t> kata </a:t>
            </a:r>
            <a:r>
              <a:rPr lang="ar-SA" altLang="id-ID" sz="1700" dirty="0">
                <a:solidFill>
                  <a:schemeClr val="bg2"/>
                </a:solidFill>
                <a:latin typeface="Segoe UI" panose="020B0502040204020203" charset="0"/>
                <a:cs typeface="Segoe UI" panose="020B0502040204020203" charset="0"/>
              </a:rPr>
              <a:t>السماوات</a:t>
            </a:r>
            <a:r>
              <a:rPr lang="en-US" altLang="id-ID" sz="1700" dirty="0">
                <a:latin typeface="Segoe UI" panose="020B0502040204020203" charset="0"/>
                <a:cs typeface="Segoe UI" panose="020B0502040204020203" charset="0"/>
              </a:rPr>
              <a:t> </a:t>
            </a:r>
            <a:r>
              <a:rPr lang="id-ID" altLang="id-ID" sz="1700" dirty="0">
                <a:latin typeface="Google Sans" panose="020B0503030502040204" charset="0"/>
                <a:cs typeface="Google Sans" panose="020B0503030502040204" charset="0"/>
              </a:rPr>
              <a:t>disebutkan ter</a:t>
            </a:r>
            <a:r>
              <a:rPr lang="id-ID" altLang="ar-SA" sz="1700" dirty="0">
                <a:latin typeface="Google Sans" panose="020B0503030502040204" charset="0"/>
                <a:cs typeface="Google Sans" panose="020B0503030502040204" charset="0"/>
                <a:sym typeface="+mn-ea"/>
              </a:rPr>
              <a:t>lebih dahulu dari kata</a:t>
            </a:r>
            <a:r>
              <a:rPr lang="id-ID" altLang="ar-SA" sz="1700" dirty="0">
                <a:latin typeface="KFGQPC HAFS Uthmanic Script" panose="02000000000000000000" charset="0"/>
                <a:cs typeface="KFGQPC HAFS Uthmanic Script" panose="02000000000000000000" charset="0"/>
                <a:sym typeface="+mn-ea"/>
              </a:rPr>
              <a:t> </a:t>
            </a:r>
            <a:r>
              <a:rPr lang="ar-SA" altLang="ar-SA" sz="1700" dirty="0">
                <a:solidFill>
                  <a:schemeClr val="bg2"/>
                </a:solidFill>
                <a:latin typeface="Segoe UI" panose="020B0502040204020203" charset="0"/>
                <a:cs typeface="Segoe UI" panose="020B0502040204020203" charset="0"/>
                <a:sym typeface="+mn-ea"/>
              </a:rPr>
              <a:t>الأرض</a:t>
            </a:r>
            <a:r>
              <a:rPr lang="id-ID" altLang="ar-SA" sz="1700" dirty="0">
                <a:latin typeface="KFGQPC HAFS Uthmanic Script" panose="02000000000000000000" charset="0"/>
                <a:cs typeface="KFGQPC HAFS Uthmanic Script" panose="02000000000000000000" charset="0"/>
                <a:sym typeface="+mn-ea"/>
              </a:rPr>
              <a:t>, </a:t>
            </a:r>
            <a:r>
              <a:rPr lang="id-ID" altLang="ar-SA" sz="1700" dirty="0">
                <a:latin typeface="Google Sans" panose="020B0503030502040204" charset="0"/>
                <a:cs typeface="Google Sans" panose="020B0503030502040204" charset="0"/>
                <a:sym typeface="+mn-ea"/>
              </a:rPr>
              <a:t>tapi tidak terhubung langsung kar</a:t>
            </a:r>
            <a:r>
              <a:rPr lang="en-US" altLang="id-ID" sz="1700" dirty="0">
                <a:latin typeface="Google Sans" panose="020B0503030502040204" charset="0"/>
                <a:cs typeface="Google Sans" panose="020B0503030502040204" charset="0"/>
                <a:sym typeface="+mn-ea"/>
              </a:rPr>
              <a:t>e</a:t>
            </a:r>
            <a:r>
              <a:rPr lang="id-ID" altLang="ar-SA" sz="1700" dirty="0">
                <a:latin typeface="Google Sans" panose="020B0503030502040204" charset="0"/>
                <a:cs typeface="Google Sans" panose="020B0503030502040204" charset="0"/>
                <a:sym typeface="+mn-ea"/>
              </a:rPr>
              <a:t>na dipisah dengan</a:t>
            </a:r>
            <a:r>
              <a:rPr lang="en-US" altLang="id-ID" sz="1700" dirty="0">
                <a:latin typeface="Google Sans" panose="020B0503030502040204" charset="0"/>
                <a:cs typeface="Google Sans" panose="020B0503030502040204" charset="0"/>
                <a:sym typeface="+mn-ea"/>
              </a:rPr>
              <a:t> waw ‘</a:t>
            </a:r>
            <a:r>
              <a:rPr lang="en-US" altLang="id-ID" sz="1700" dirty="0" err="1">
                <a:latin typeface="Google Sans" panose="020B0503030502040204" charset="0"/>
                <a:cs typeface="Google Sans" panose="020B0503030502040204" charset="0"/>
                <a:sym typeface="+mn-ea"/>
              </a:rPr>
              <a:t>athaf</a:t>
            </a:r>
            <a:r>
              <a:rPr lang="en-US" altLang="id-ID" sz="1700" dirty="0">
                <a:latin typeface="Google Sans" panose="020B0503030502040204" charset="0"/>
                <a:cs typeface="Google Sans" panose="020B0503030502040204" charset="0"/>
                <a:sym typeface="+mn-ea"/>
              </a:rPr>
              <a:t> dan kata </a:t>
            </a:r>
            <a:r>
              <a:rPr lang="en-US" altLang="id-ID" sz="1700" dirty="0" err="1">
                <a:latin typeface="Google Sans" panose="020B0503030502040204" charset="0"/>
                <a:cs typeface="Google Sans" panose="020B0503030502040204" charset="0"/>
                <a:sym typeface="+mn-ea"/>
              </a:rPr>
              <a:t>lainnya</a:t>
            </a:r>
            <a:r>
              <a:rPr lang="en-US" altLang="id-ID" sz="1700" dirty="0">
                <a:latin typeface="Google Sans" panose="020B0503030502040204" charset="0"/>
                <a:cs typeface="Google Sans" panose="020B0503030502040204" charset="0"/>
                <a:sym typeface="+mn-ea"/>
              </a:rPr>
              <a:t>.</a:t>
            </a:r>
          </a:p>
          <a:p>
            <a:pPr marL="285750" lvl="0" indent="-285750" algn="l" rtl="0">
              <a:lnSpc>
                <a:spcPct val="110000"/>
              </a:lnSpc>
              <a:buSzPct val="70000"/>
              <a:buFont typeface="Google Sans" panose="020B0503030502040204" charset="0"/>
              <a:buChar char="●"/>
            </a:pPr>
            <a:r>
              <a:rPr lang="id-ID" altLang="id-ID" sz="1700" dirty="0">
                <a:latin typeface="Google Sans" panose="020B0503030502040204" charset="0"/>
                <a:cs typeface="Google Sans" panose="020B0503030502040204" charset="0"/>
              </a:rPr>
              <a:t>Jika yang disebutkan adalah kata </a:t>
            </a:r>
            <a:r>
              <a:rPr lang="ar-SA" altLang="id-ID" sz="1700" dirty="0">
                <a:solidFill>
                  <a:schemeClr val="bg2"/>
                </a:solidFill>
                <a:latin typeface="Segoe UI" panose="020B0502040204020203" charset="0"/>
                <a:cs typeface="Segoe UI" panose="020B0502040204020203" charset="0"/>
              </a:rPr>
              <a:t>السماء</a:t>
            </a:r>
            <a:r>
              <a:rPr lang="id-ID" altLang="id-ID" sz="1700" dirty="0">
                <a:latin typeface="Segoe UI" panose="020B0502040204020203" charset="0"/>
                <a:cs typeface="Segoe UI" panose="020B0502040204020203" charset="0"/>
              </a:rPr>
              <a:t> </a:t>
            </a:r>
            <a:r>
              <a:rPr lang="id-ID" altLang="id-ID" sz="1700" dirty="0">
                <a:latin typeface="Google Sans" panose="020B0503030502040204" charset="0"/>
                <a:cs typeface="Google Sans" panose="020B0503030502040204" charset="0"/>
              </a:rPr>
              <a:t>(Bentuk tunggal dari </a:t>
            </a:r>
            <a:r>
              <a:rPr lang="ar-SA" altLang="id-ID" sz="1700" dirty="0">
                <a:solidFill>
                  <a:schemeClr val="bg2"/>
                </a:solidFill>
                <a:latin typeface="Segoe UI" panose="020B0502040204020203" charset="0"/>
                <a:cs typeface="Segoe UI" panose="020B0502040204020203" charset="0"/>
                <a:sym typeface="+mn-ea"/>
              </a:rPr>
              <a:t>السماوات</a:t>
            </a:r>
            <a:r>
              <a:rPr lang="id-ID" altLang="en-US" sz="1700" dirty="0">
                <a:latin typeface="Google Sans" panose="020B0503030502040204" charset="0"/>
                <a:cs typeface="Google Sans" panose="020B0503030502040204" charset="0"/>
                <a:sym typeface="+mn-ea"/>
              </a:rPr>
              <a:t>), maka langit yang dimaksudkan adalah tingkatan-tingkatan atmosfir (</a:t>
            </a:r>
            <a:r>
              <a:rPr lang="ar-SA" altLang="en-US" sz="1700" dirty="0">
                <a:latin typeface="Segoe UI" panose="020B0502040204020203" charset="0"/>
                <a:cs typeface="Segoe UI" panose="020B0502040204020203" charset="0"/>
                <a:sym typeface="+mn-ea"/>
              </a:rPr>
              <a:t>طبقت الغازية</a:t>
            </a:r>
            <a:r>
              <a:rPr lang="id-ID" altLang="ar-SA" sz="1700" dirty="0">
                <a:latin typeface="Google Sans" panose="020B0503030502040204" charset="0"/>
                <a:cs typeface="Google Sans" panose="020B0503030502040204" charset="0"/>
                <a:sym typeface="+mn-ea"/>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544569" y="407970"/>
            <a:ext cx="2611431" cy="1331595"/>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t>
            </a:r>
          </a:p>
        </p:txBody>
      </p:sp>
      <p:sp>
        <p:nvSpPr>
          <p:cNvPr id="332" name="Google Shape;332;p34"/>
          <p:cNvSpPr txBox="1">
            <a:spLocks noGrp="1"/>
          </p:cNvSpPr>
          <p:nvPr>
            <p:ph type="body" idx="4294967295"/>
          </p:nvPr>
        </p:nvSpPr>
        <p:spPr>
          <a:xfrm>
            <a:off x="1980000" y="1523699"/>
            <a:ext cx="5570091" cy="3424051"/>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Yang dimaksud dengan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a:t>
            </a:r>
            <a:r>
              <a:rPr lang="ar-SA" altLang="en-US" sz="3000" dirty="0">
                <a:latin typeface="Segoe UI Semibold" panose="020B0702040204020203" pitchFamily="34" charset="0"/>
                <a:cs typeface="Segoe UI Semibold" panose="020B0702040204020203" pitchFamily="34" charset="0"/>
              </a:rPr>
              <a:t>السماوات</a:t>
            </a:r>
            <a:r>
              <a:rPr lang="ar-SA" altLang="en-US" sz="3000" dirty="0">
                <a:latin typeface="Segoe UI" panose="020B0502040204020203" charset="0"/>
                <a:cs typeface="Segoe UI" panose="020B0502040204020203" charset="0"/>
              </a:rPr>
              <a:t> </a:t>
            </a:r>
            <a:r>
              <a:rPr lang="ar-SA" altLang="en-US" sz="3000" dirty="0">
                <a:latin typeface="Segoe UI Semibold" panose="020B0702040204020203" pitchFamily="34" charset="0"/>
                <a:cs typeface="Segoe UI Semibold" panose="020B0702040204020203" pitchFamily="34" charset="0"/>
              </a:rPr>
              <a:t>الغازية</a:t>
            </a:r>
            <a:r>
              <a:rPr lang="id-ID" altLang="en-US" sz="3000" dirty="0">
                <a:latin typeface="Segoe UI Semibold" panose="020B0702040204020203" pitchFamily="34" charset="0"/>
                <a:cs typeface="Segoe UI Semibold" panose="020B0702040204020203" pitchFamily="34" charset="0"/>
              </a:rPr>
              <a:t>      </a:t>
            </a:r>
            <a:r>
              <a:rPr lang="id-ID" altLang="ar-SA" sz="3000" dirty="0">
                <a:latin typeface="Segoe UI" panose="020B0502040204020203" charset="0"/>
                <a:cs typeface="Segoe UI" panose="020B0502040204020203" charset="0"/>
              </a:rPr>
              <a:t>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adala</a:t>
            </a:r>
            <a:r>
              <a:rPr lang="en-US" altLang="id-ID" sz="3000" dirty="0">
                <a:latin typeface="Google Sans" panose="020B0503030502040204" charset="0"/>
                <a:cs typeface="Google Sans" panose="020B0503030502040204" charset="0"/>
              </a:rPr>
              <a:t>h </a:t>
            </a:r>
            <a:r>
              <a:rPr lang="en-US" altLang="id-ID" sz="3000" dirty="0" err="1">
                <a:latin typeface="Google Sans" panose="020B0503030502040204" charset="0"/>
                <a:cs typeface="Google Sans" panose="020B0503030502040204" charset="0"/>
              </a:rPr>
              <a:t>atmosfer</a:t>
            </a:r>
            <a:r>
              <a:rPr lang="en-US"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langit</a:t>
            </a:r>
            <a:r>
              <a:rPr lang="id-ID"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Bumi</a:t>
            </a:r>
            <a:r>
              <a:rPr lang="en-US" altLang="id-ID" sz="3000" dirty="0">
                <a:latin typeface="Google Sans" panose="020B050303050204020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1415348" flipH="1">
            <a:off x="2592769" y="-1207481"/>
            <a:ext cx="4163771" cy="4163771"/>
          </a:xfrm>
          <a:prstGeom prst="blockArc">
            <a:avLst>
              <a:gd name="adj1" fmla="val 10329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7852255" y="3908005"/>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3961157">
            <a:off x="-3000825" y="28529"/>
            <a:ext cx="7215167" cy="3421351"/>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8917557" flipH="1">
            <a:off x="7053499" y="3083268"/>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1182455" y="4823909"/>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114;p13">
            <a:extLst>
              <a:ext uri="{FF2B5EF4-FFF2-40B4-BE49-F238E27FC236}">
                <a16:creationId xmlns:a16="http://schemas.microsoft.com/office/drawing/2014/main" id="{C5C815AD-36C0-10DC-B2D1-C00D80D4CEAE}"/>
              </a:ext>
            </a:extLst>
          </p:cNvPr>
          <p:cNvSpPr/>
          <p:nvPr/>
        </p:nvSpPr>
        <p:spPr>
          <a:xfrm rot="14613342">
            <a:off x="9589836" y="-1566594"/>
            <a:ext cx="388374" cy="3729297"/>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8" name="Google Shape;115;p13">
            <a:extLst>
              <a:ext uri="{FF2B5EF4-FFF2-40B4-BE49-F238E27FC236}">
                <a16:creationId xmlns:a16="http://schemas.microsoft.com/office/drawing/2014/main" id="{C09DADFB-2720-AA7F-487B-E48A7B93AB04}"/>
              </a:ext>
            </a:extLst>
          </p:cNvPr>
          <p:cNvSpPr/>
          <p:nvPr/>
        </p:nvSpPr>
        <p:spPr>
          <a:xfrm rot="9296026">
            <a:off x="7780604" y="-252214"/>
            <a:ext cx="662427" cy="1228405"/>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9" name="Rectangles 2">
            <a:extLst>
              <a:ext uri="{FF2B5EF4-FFF2-40B4-BE49-F238E27FC236}">
                <a16:creationId xmlns:a16="http://schemas.microsoft.com/office/drawing/2014/main" id="{7B49A678-4D37-87DE-9222-210F1F083024}"/>
              </a:ext>
            </a:extLst>
          </p:cNvPr>
          <p:cNvSpPr/>
          <p:nvPr/>
        </p:nvSpPr>
        <p:spPr>
          <a:xfrm>
            <a:off x="4164140" y="3659067"/>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61;p8">
            <a:extLst>
              <a:ext uri="{FF2B5EF4-FFF2-40B4-BE49-F238E27FC236}">
                <a16:creationId xmlns:a16="http://schemas.microsoft.com/office/drawing/2014/main" id="{3CAFF05E-CF90-EAB4-AD67-293BC505DEDF}"/>
              </a:ext>
            </a:extLst>
          </p:cNvPr>
          <p:cNvSpPr/>
          <p:nvPr/>
        </p:nvSpPr>
        <p:spPr>
          <a:xfrm flipH="1">
            <a:off x="7002900" y="19237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9750"/>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ar-SA" altLang="id-ID" sz="2000" dirty="0">
                <a:solidFill>
                  <a:schemeClr val="bg2"/>
                </a:solidFill>
                <a:latin typeface="Segoe UI Semibold" panose="020B0702040204020203" pitchFamily="34" charset="0"/>
                <a:cs typeface="Segoe UI Semibold" panose="020B0702040204020203" pitchFamily="34" charset="0"/>
              </a:rPr>
              <a:t> </a:t>
            </a: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236148"/>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012905"/>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44338" y="2930589"/>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57862" y="4184927"/>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68361"/>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1" y="-1479072"/>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6953"/>
            <a:ext cx="2741101" cy="1409232"/>
          </a:xfrm>
          <a:prstGeom prst="rect">
            <a:avLst/>
          </a:prstGeom>
          <a:noFill/>
        </p:spPr>
        <p:txBody>
          <a:bodyPr wrap="square" rtlCol="0">
            <a:spAutoFit/>
          </a:bodyPr>
          <a:lstStyle/>
          <a:p>
            <a:pPr eaLnBrk="1" fontAlgn="auto" latinLnBrk="0" hangingPunct="1">
              <a:lnSpc>
                <a:spcPct val="108000"/>
              </a:lnSpc>
            </a:pPr>
            <a:r>
              <a:rPr lang="id-ID" altLang="ja-JP" sz="2000" dirty="0">
                <a:latin typeface="Google Sans Medium" panose="020B0603030502040203" charset="0"/>
                <a:cs typeface="Google Sans Medium" panose="020B0603030502040203" charset="0"/>
              </a:rPr>
              <a:t>Apabila kata</a:t>
            </a:r>
            <a:r>
              <a:rPr lang="ar-SA" altLang="ja-JP" sz="2000" dirty="0">
                <a:latin typeface="Segoe UI Semibold" panose="020B0702040204020203" pitchFamily="34" charset="0"/>
                <a:cs typeface="Segoe UI Semibold" panose="020B0702040204020203" pitchFamily="34" charset="0"/>
              </a:rPr>
              <a:t> السموت </a:t>
            </a:r>
            <a:r>
              <a:rPr lang="id-ID" altLang="ja-JP" sz="2000" dirty="0">
                <a:latin typeface="Google Sans Medium" panose="020B0603030502040203" charset="0"/>
                <a:cs typeface="Google Sans Medium" panose="020B0603030502040203" charset="0"/>
              </a:rPr>
              <a:t>disebutkan setelah kata </a:t>
            </a:r>
            <a:r>
              <a:rPr lang="ar-SA" altLang="ja-JP" sz="2000" dirty="0">
                <a:latin typeface="Segoe UI Semibold" panose="020B0702040204020203" pitchFamily="34" charset="0"/>
                <a:cs typeface="Segoe UI Semibold" panose="020B0702040204020203" pitchFamily="34" charset="0"/>
              </a:rPr>
              <a:t>الارض</a:t>
            </a:r>
            <a:r>
              <a:rPr lang="id-ID" altLang="ja-JP" sz="2000" dirty="0">
                <a:latin typeface="Google Sans Medium" panose="020B0603030502040203" charset="0"/>
                <a:cs typeface="Google Sans Medium" panose="020B0603030502040203" charset="0"/>
              </a:rPr>
              <a:t> ( surat alahqf ayat 4)</a:t>
            </a: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426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203407"/>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258863"/>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0" y="-1288571"/>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10165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9634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3" name="mixkit-select-click-1109">
            <a:hlinkClick r:id="" action="ppaction://media"/>
            <a:extLst>
              <a:ext uri="{FF2B5EF4-FFF2-40B4-BE49-F238E27FC236}">
                <a16:creationId xmlns:a16="http://schemas.microsoft.com/office/drawing/2014/main" id="{1C546D2F-C658-4BBD-FF4A-F8F3C9AF47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2388133286"/>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04" fill="hold"/>
                                        <p:tgtEl>
                                          <p:spTgt spid="13"/>
                                        </p:tgtEl>
                                      </p:cBhvr>
                                    </p:cmd>
                                  </p:childTnLst>
                                </p:cTn>
                              </p:par>
                              <p:par>
                                <p:cTn id="7" presetID="26" presetClass="emph" presetSubtype="0" fill="hold" grpId="0" nodeType="withEffect">
                                  <p:stCondLst>
                                    <p:cond delay="0"/>
                                  </p:stCondLst>
                                  <p:childTnLst>
                                    <p:animEffect transition="out" filter="fade">
                                      <p:cBhvr>
                                        <p:cTn id="8" dur="500" tmFilter="0, 0; .2, .5; .8, .5; 1, 0"/>
                                        <p:tgtEl>
                                          <p:spTgt spid="22"/>
                                        </p:tgtEl>
                                      </p:cBhvr>
                                    </p:animEffect>
                                    <p:animScale>
                                      <p:cBhvr>
                                        <p:cTn id="9" dur="250" autoRev="1" fill="hold"/>
                                        <p:tgtEl>
                                          <p:spTgt spid="22"/>
                                        </p:tgtEl>
                                      </p:cBhvr>
                                      <p:by x="105000" y="105000"/>
                                    </p:animScale>
                                  </p:childTnLst>
                                </p:cTn>
                              </p:par>
                              <p:par>
                                <p:cTn id="10" presetID="26" presetClass="emph" presetSubtype="0" fill="hold" nodeType="withEffect">
                                  <p:stCondLst>
                                    <p:cond delay="0"/>
                                  </p:stCondLst>
                                  <p:childTnLst>
                                    <p:animEffect transition="out" filter="fade">
                                      <p:cBhvr>
                                        <p:cTn id="11" dur="500" tmFilter="0, 0; .2, .5; .8, .5; 1, 0"/>
                                        <p:tgtEl>
                                          <p:spTgt spid="33"/>
                                        </p:tgtEl>
                                      </p:cBhvr>
                                    </p:animEffect>
                                    <p:animScale>
                                      <p:cBhvr>
                                        <p:cTn id="12" dur="250" autoRev="1" fill="hold"/>
                                        <p:tgtEl>
                                          <p:spTgt spid="3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13"/>
                </p:tgtEl>
              </p:cMediaNode>
            </p:audio>
          </p:childTnLst>
        </p:cTn>
      </p:par>
    </p:tnLst>
    <p:bldLst>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8"/>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84646"/>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2001846"/>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المادية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dirty="0">
                <a:latin typeface="Google Sans Medium" panose="020B0603030502040203" charset="0"/>
                <a:cs typeface="Google Sans Medium" panose="020B0603030502040203" charset="0"/>
              </a:rPr>
              <a:t>Madiy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337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02"/>
        <p:cNvGrpSpPr/>
        <p:nvPr/>
      </p:nvGrpSpPr>
      <p:grpSpPr>
        <a:xfrm>
          <a:off x="0" y="0"/>
          <a:ext cx="0" cy="0"/>
          <a:chOff x="0" y="0"/>
          <a:chExt cx="0" cy="0"/>
        </a:xfrm>
      </p:grpSpPr>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720" name="Google Shape;720;p50"/>
          <p:cNvGrpSpPr/>
          <p:nvPr/>
        </p:nvGrpSpPr>
        <p:grpSpPr>
          <a:xfrm>
            <a:off x="5918173" y="1231894"/>
            <a:ext cx="5864488" cy="3305705"/>
            <a:chOff x="5918173" y="1231894"/>
            <a:chExt cx="5864488" cy="3305705"/>
          </a:xfrm>
          <a:solidFill>
            <a:schemeClr val="accent1"/>
          </a:solidFill>
        </p:grpSpPr>
        <p:sp>
          <p:nvSpPr>
            <p:cNvPr id="721" name="Google Shape;721;p50"/>
            <p:cNvSpPr/>
            <p:nvPr/>
          </p:nvSpPr>
          <p:spPr>
            <a:xfrm rot="-9377636" flipH="1">
              <a:off x="6507321" y="1550640"/>
              <a:ext cx="449204" cy="3024319"/>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2" name="Google Shape;722;p50"/>
            <p:cNvSpPr/>
            <p:nvPr/>
          </p:nvSpPr>
          <p:spPr>
            <a:xfrm rot="6822364" flipH="1">
              <a:off x="8734910" y="-346982"/>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23" name="Google Shape;723;p50"/>
          <p:cNvSpPr/>
          <p:nvPr/>
        </p:nvSpPr>
        <p:spPr>
          <a:xfrm flipH="1">
            <a:off x="5361494" y="234720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4" name="Google Shape;724;p50"/>
          <p:cNvSpPr/>
          <p:nvPr/>
        </p:nvSpPr>
        <p:spPr>
          <a:xfrm flipH="1">
            <a:off x="7640369" y="334645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 name="Group 13">
            <a:extLst>
              <a:ext uri="{FF2B5EF4-FFF2-40B4-BE49-F238E27FC236}">
                <a16:creationId xmlns:a16="http://schemas.microsoft.com/office/drawing/2014/main" id="{582705A5-EC09-C6FA-9A92-5748E73EE8D1}"/>
              </a:ext>
            </a:extLst>
          </p:cNvPr>
          <p:cNvGrpSpPr/>
          <p:nvPr/>
        </p:nvGrpSpPr>
        <p:grpSpPr>
          <a:xfrm>
            <a:off x="252000" y="1337529"/>
            <a:ext cx="4176000" cy="250406"/>
            <a:chOff x="252000" y="1337529"/>
            <a:chExt cx="4176000" cy="250406"/>
          </a:xfrm>
        </p:grpSpPr>
        <p:sp>
          <p:nvSpPr>
            <p:cNvPr id="725" name="Google Shape;725;p50"/>
            <p:cNvSpPr/>
            <p:nvPr/>
          </p:nvSpPr>
          <p:spPr>
            <a:xfrm>
              <a:off x="252000" y="1337529"/>
              <a:ext cx="3380080" cy="16120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708000" y="1419750"/>
              <a:ext cx="720000" cy="16818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 name="Google Shape;250;p25">
            <a:extLst>
              <a:ext uri="{FF2B5EF4-FFF2-40B4-BE49-F238E27FC236}">
                <a16:creationId xmlns:a16="http://schemas.microsoft.com/office/drawing/2014/main" id="{F582E7F2-D9BD-0209-3BC2-F1A8AC5A7B1F}"/>
              </a:ext>
            </a:extLst>
          </p:cNvPr>
          <p:cNvSpPr/>
          <p:nvPr/>
        </p:nvSpPr>
        <p:spPr>
          <a:xfrm rot="-7802742" flipH="1">
            <a:off x="51566" y="3173843"/>
            <a:ext cx="1942964" cy="1942964"/>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251;p25">
            <a:extLst>
              <a:ext uri="{FF2B5EF4-FFF2-40B4-BE49-F238E27FC236}">
                <a16:creationId xmlns:a16="http://schemas.microsoft.com/office/drawing/2014/main" id="{D30A4F1E-9CFB-476F-37CB-2A8F32253D33}"/>
              </a:ext>
            </a:extLst>
          </p:cNvPr>
          <p:cNvSpPr/>
          <p:nvPr/>
        </p:nvSpPr>
        <p:spPr>
          <a:xfrm rot="-8432737" flipH="1">
            <a:off x="-826880" y="-1106695"/>
            <a:ext cx="1942676" cy="1942676"/>
          </a:xfrm>
          <a:prstGeom prst="blockArc">
            <a:avLst>
              <a:gd name="adj1" fmla="val 18799203"/>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252;p25">
            <a:extLst>
              <a:ext uri="{FF2B5EF4-FFF2-40B4-BE49-F238E27FC236}">
                <a16:creationId xmlns:a16="http://schemas.microsoft.com/office/drawing/2014/main" id="{FD820306-5181-2840-5382-6286EF8B21DD}"/>
              </a:ext>
            </a:extLst>
          </p:cNvPr>
          <p:cNvSpPr/>
          <p:nvPr/>
        </p:nvSpPr>
        <p:spPr>
          <a:xfrm rot="-5148122" flipH="1">
            <a:off x="3778895"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 name="Google Shape;333;p34">
            <a:extLst>
              <a:ext uri="{FF2B5EF4-FFF2-40B4-BE49-F238E27FC236}">
                <a16:creationId xmlns:a16="http://schemas.microsoft.com/office/drawing/2014/main" id="{285CCA53-F66F-2884-9A09-36C1D88D6004}"/>
              </a:ext>
            </a:extLst>
          </p:cNvPr>
          <p:cNvSpPr txBox="1">
            <a:spLocks/>
          </p:cNvSpPr>
          <p:nvPr/>
        </p:nvSpPr>
        <p:spPr>
          <a:xfrm>
            <a:off x="184242" y="700175"/>
            <a:ext cx="4614562" cy="6187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&amp; </a:t>
            </a:r>
            <a:r>
              <a:rPr lang="en-US" altLang="en-GB" dirty="0" err="1">
                <a:latin typeface="Google Sans Medium" panose="020B0603030502040203" charset="0"/>
                <a:cs typeface="Google Sans Medium" panose="020B0603030502040203" charset="0"/>
              </a:rPr>
              <a:t>Ciri-Ciri</a:t>
            </a:r>
            <a:r>
              <a:rPr lang="en-US" altLang="en-GB" dirty="0">
                <a:latin typeface="Google Sans Medium" panose="020B0603030502040203" charset="0"/>
                <a:cs typeface="Google Sans Medium" panose="020B0603030502040203" charset="0"/>
              </a:rPr>
              <a:t>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10" name="Group 9">
            <a:extLst>
              <a:ext uri="{FF2B5EF4-FFF2-40B4-BE49-F238E27FC236}">
                <a16:creationId xmlns:a16="http://schemas.microsoft.com/office/drawing/2014/main" id="{AD44D124-0DBD-3CE3-87EC-3C05AFC329F4}"/>
              </a:ext>
            </a:extLst>
          </p:cNvPr>
          <p:cNvGrpSpPr/>
          <p:nvPr/>
        </p:nvGrpSpPr>
        <p:grpSpPr>
          <a:xfrm rot="10800000">
            <a:off x="4291629" y="2405475"/>
            <a:ext cx="640371" cy="332550"/>
            <a:chOff x="6279796" y="82635"/>
            <a:chExt cx="1317459" cy="684168"/>
          </a:xfrm>
          <a:noFill/>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68804F0-2438-0022-13E4-0BF040EE8E57}"/>
                </a:ext>
              </a:extLst>
            </p:cNvPr>
            <p:cNvSpPr/>
            <p:nvPr/>
          </p:nvSpPr>
          <p:spPr>
            <a:xfrm>
              <a:off x="6636591" y="612792"/>
              <a:ext cx="1458" cy="5"/>
            </a:xfrm>
            <a:custGeom>
              <a:avLst/>
              <a:gdLst/>
              <a:ahLst/>
              <a:cxnLst/>
              <a:rect l="l" t="t" r="r" b="b"/>
              <a:pathLst>
                <a:path w="316" h="1" extrusionOk="0">
                  <a:moveTo>
                    <a:pt x="316" y="0"/>
                  </a:moveTo>
                  <a:lnTo>
                    <a:pt x="1" y="0"/>
                  </a:ln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32;p61">
              <a:extLst>
                <a:ext uri="{FF2B5EF4-FFF2-40B4-BE49-F238E27FC236}">
                  <a16:creationId xmlns:a16="http://schemas.microsoft.com/office/drawing/2014/main" id="{9C52C798-7F57-8022-E308-DA92A3D36B77}"/>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3;p61">
              <a:extLst>
                <a:ext uri="{FF2B5EF4-FFF2-40B4-BE49-F238E27FC236}">
                  <a16:creationId xmlns:a16="http://schemas.microsoft.com/office/drawing/2014/main" id="{AE26BB20-8F63-A17B-8F80-50540A01F142}"/>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34;p61">
              <a:extLst>
                <a:ext uri="{FF2B5EF4-FFF2-40B4-BE49-F238E27FC236}">
                  <a16:creationId xmlns:a16="http://schemas.microsoft.com/office/drawing/2014/main" id="{166E28BC-082B-6464-C5CE-E85B79C73D0B}"/>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5;p61">
              <a:extLst>
                <a:ext uri="{FF2B5EF4-FFF2-40B4-BE49-F238E27FC236}">
                  <a16:creationId xmlns:a16="http://schemas.microsoft.com/office/drawing/2014/main" id="{E4CD8326-EE34-A11D-27FE-330B23AB554D}"/>
                </a:ext>
              </a:extLst>
            </p:cNvPr>
            <p:cNvSpPr/>
            <p:nvPr/>
          </p:nvSpPr>
          <p:spPr>
            <a:xfrm>
              <a:off x="6938484" y="424592"/>
              <a:ext cx="5" cy="5"/>
            </a:xfrm>
            <a:custGeom>
              <a:avLst/>
              <a:gdLst/>
              <a:ahLst/>
              <a:cxnLst/>
              <a:rect l="l" t="t" r="r" b="b"/>
              <a:pathLst>
                <a:path w="1" h="1" extrusionOk="0">
                  <a:moveTo>
                    <a:pt x="0" y="1"/>
                  </a:move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6;p61">
              <a:extLst>
                <a:ext uri="{FF2B5EF4-FFF2-40B4-BE49-F238E27FC236}">
                  <a16:creationId xmlns:a16="http://schemas.microsoft.com/office/drawing/2014/main" id="{9C7CB98C-CF5D-5C2D-9F98-AAEEA1215B8E}"/>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7;p61">
              <a:extLst>
                <a:ext uri="{FF2B5EF4-FFF2-40B4-BE49-F238E27FC236}">
                  <a16:creationId xmlns:a16="http://schemas.microsoft.com/office/drawing/2014/main" id="{E6342746-7097-74DC-AC74-8FB6E831FF06}"/>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8;p61">
              <a:extLst>
                <a:ext uri="{FF2B5EF4-FFF2-40B4-BE49-F238E27FC236}">
                  <a16:creationId xmlns:a16="http://schemas.microsoft.com/office/drawing/2014/main" id="{D6B63606-B008-163C-21E2-8EACFDEEAAD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9;p61">
              <a:extLst>
                <a:ext uri="{FF2B5EF4-FFF2-40B4-BE49-F238E27FC236}">
                  <a16:creationId xmlns:a16="http://schemas.microsoft.com/office/drawing/2014/main" id="{8CA7C92F-182B-9551-F554-F73636AB9921}"/>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88" y="3968432"/>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dirty="0"/>
              <a:t>KELOMPOK 1</a:t>
            </a:r>
            <a:r>
              <a:rPr lang="en-GB" dirty="0"/>
              <a:t> </a:t>
            </a:r>
            <a:r>
              <a:rPr lang="en-US" altLang="en-GB" dirty="0"/>
              <a:t> </a:t>
            </a:r>
            <a:r>
              <a:rPr lang="en-GB" dirty="0"/>
              <a:t>| </a:t>
            </a:r>
            <a:r>
              <a:rPr lang="en-US" altLang="en-GB" dirty="0"/>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84"/>
        <p:cNvGrpSpPr/>
        <p:nvPr/>
      </p:nvGrpSpPr>
      <p:grpSpPr>
        <a:xfrm>
          <a:off x="0" y="0"/>
          <a:ext cx="0" cy="0"/>
          <a:chOff x="0" y="0"/>
          <a:chExt cx="0" cy="0"/>
        </a:xfrm>
      </p:grpSpPr>
      <p:sp>
        <p:nvSpPr>
          <p:cNvPr id="10" name="Google Shape;88;p11">
            <a:extLst>
              <a:ext uri="{FF2B5EF4-FFF2-40B4-BE49-F238E27FC236}">
                <a16:creationId xmlns:a16="http://schemas.microsoft.com/office/drawing/2014/main" id="{730A0909-AB4A-D4CD-5645-AAA794C2F7ED}"/>
              </a:ext>
            </a:extLst>
          </p:cNvPr>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1;p11">
            <a:extLst>
              <a:ext uri="{FF2B5EF4-FFF2-40B4-BE49-F238E27FC236}">
                <a16:creationId xmlns:a16="http://schemas.microsoft.com/office/drawing/2014/main" id="{41E9A93A-98A1-7C79-6269-6AD64081E089}"/>
              </a:ext>
            </a:extLst>
          </p:cNvPr>
          <p:cNvSpPr/>
          <p:nvPr/>
        </p:nvSpPr>
        <p:spPr>
          <a:xfrm rot="16200000" flipH="1">
            <a:off x="-440432" y="-822057"/>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2;p11">
            <a:extLst>
              <a:ext uri="{FF2B5EF4-FFF2-40B4-BE49-F238E27FC236}">
                <a16:creationId xmlns:a16="http://schemas.microsoft.com/office/drawing/2014/main" id="{8129B468-4815-F537-58B0-1276626CF52F}"/>
              </a:ext>
            </a:extLst>
          </p:cNvPr>
          <p:cNvSpPr/>
          <p:nvPr/>
        </p:nvSpPr>
        <p:spPr>
          <a:xfrm flipH="1">
            <a:off x="3674884" y="3435750"/>
            <a:ext cx="825116" cy="82511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3;p11">
            <a:extLst>
              <a:ext uri="{FF2B5EF4-FFF2-40B4-BE49-F238E27FC236}">
                <a16:creationId xmlns:a16="http://schemas.microsoft.com/office/drawing/2014/main" id="{89CADE59-090E-03ED-194B-B28C2BFA16F6}"/>
              </a:ext>
            </a:extLst>
          </p:cNvPr>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p11">
            <a:extLst>
              <a:ext uri="{FF2B5EF4-FFF2-40B4-BE49-F238E27FC236}">
                <a16:creationId xmlns:a16="http://schemas.microsoft.com/office/drawing/2014/main" id="{737E85C8-66B3-2F69-7392-AD44A7B17FC5}"/>
              </a:ext>
            </a:extLst>
          </p:cNvPr>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5;p11">
            <a:extLst>
              <a:ext uri="{FF2B5EF4-FFF2-40B4-BE49-F238E27FC236}">
                <a16:creationId xmlns:a16="http://schemas.microsoft.com/office/drawing/2014/main" id="{3A694290-3886-D516-405F-6B34A4DD74D0}"/>
              </a:ext>
            </a:extLst>
          </p:cNvPr>
          <p:cNvSpPr/>
          <p:nvPr/>
        </p:nvSpPr>
        <p:spPr>
          <a:xfrm flipH="1">
            <a:off x="8532000" y="39465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p11">
            <a:extLst>
              <a:ext uri="{FF2B5EF4-FFF2-40B4-BE49-F238E27FC236}">
                <a16:creationId xmlns:a16="http://schemas.microsoft.com/office/drawing/2014/main" id="{2752634D-AC48-BD58-7B7E-1AFBC47630E0}"/>
              </a:ext>
            </a:extLst>
          </p:cNvPr>
          <p:cNvSpPr/>
          <p:nvPr/>
        </p:nvSpPr>
        <p:spPr>
          <a:xfrm rot="3822175" flipH="1">
            <a:off x="10043267" y="349966"/>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6;p11">
            <a:extLst>
              <a:ext uri="{FF2B5EF4-FFF2-40B4-BE49-F238E27FC236}">
                <a16:creationId xmlns:a16="http://schemas.microsoft.com/office/drawing/2014/main" id="{B22DA3EC-E460-575B-112E-412F6771F2DB}"/>
              </a:ext>
            </a:extLst>
          </p:cNvPr>
          <p:cNvSpPr/>
          <p:nvPr/>
        </p:nvSpPr>
        <p:spPr>
          <a:xfrm rot="20022175" flipH="1">
            <a:off x="10858187" y="2107044"/>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9" name="Table 18">
            <a:extLst>
              <a:ext uri="{FF2B5EF4-FFF2-40B4-BE49-F238E27FC236}">
                <a16:creationId xmlns:a16="http://schemas.microsoft.com/office/drawing/2014/main" id="{8510F845-80BB-5DA5-9303-7F6942CD7513}"/>
              </a:ext>
            </a:extLst>
          </p:cNvPr>
          <p:cNvGraphicFramePr>
            <a:graphicFrameLocks noGrp="1"/>
          </p:cNvGraphicFramePr>
          <p:nvPr>
            <p:extLst>
              <p:ext uri="{D42A27DB-BD31-4B8C-83A1-F6EECF244321}">
                <p14:modId xmlns:p14="http://schemas.microsoft.com/office/powerpoint/2010/main" val="3622690692"/>
              </p:ext>
            </p:extLst>
          </p:nvPr>
        </p:nvGraphicFramePr>
        <p:xfrm>
          <a:off x="3628996" y="483750"/>
          <a:ext cx="4831004" cy="2606010"/>
        </p:xfrm>
        <a:graphic>
          <a:graphicData uri="http://schemas.openxmlformats.org/drawingml/2006/table">
            <a:tbl>
              <a:tblPr>
                <a:noFill/>
              </a:tblPr>
              <a:tblGrid>
                <a:gridCol w="4831004">
                  <a:extLst>
                    <a:ext uri="{9D8B030D-6E8A-4147-A177-3AD203B41FA5}">
                      <a16:colId xmlns:a16="http://schemas.microsoft.com/office/drawing/2014/main" val="3520831278"/>
                    </a:ext>
                  </a:extLst>
                </a:gridCol>
              </a:tblGrid>
              <a:tr h="195893">
                <a:tc>
                  <a:txBody>
                    <a:bodyPr/>
                    <a:lstStyle/>
                    <a:p>
                      <a:pPr marL="0" lvl="0" indent="0" algn="r" rtl="1" eaLnBrk="1" fontAlgn="auto" latinLnBrk="0" hangingPunct="1">
                        <a:lnSpc>
                          <a:spcPct val="120000"/>
                        </a:lnSpc>
                        <a:spcBef>
                          <a:spcPts val="0"/>
                        </a:spcBef>
                        <a:spcAft>
                          <a:spcPts val="0"/>
                        </a:spcAft>
                        <a:buNone/>
                      </a:pPr>
                      <a:endParaRPr lang="id-ID" altLang="ar-SA" sz="3000" dirty="0">
                        <a:solidFill>
                          <a:schemeClr val="tx1"/>
                        </a:solidFill>
                        <a:latin typeface="KFGQPC HAFS Uthmanic Script" panose="02000000000000000000" charset="0"/>
                        <a:ea typeface="Work Sans"/>
                        <a:cs typeface="KFGQPC HAFS Uthmanic Script" panose="02000000000000000000" charset="0"/>
                        <a:sym typeface="Work Sans"/>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2821918432"/>
                  </a:ext>
                </a:extLst>
              </a:tr>
              <a:tr h="195893">
                <a:tc>
                  <a:txBody>
                    <a:bodyPr/>
                    <a:lstStyle/>
                    <a:p>
                      <a:pPr marL="0" lvl="0" indent="0" algn="r" rtl="1" eaLnBrk="1" fontAlgn="auto" latinLnBrk="0" hangingPunct="1">
                        <a:lnSpc>
                          <a:spcPct val="120000"/>
                        </a:lnSpc>
                        <a:spcBef>
                          <a:spcPts val="0"/>
                        </a:spcBef>
                        <a:spcAft>
                          <a:spcPts val="0"/>
                        </a:spcAft>
                        <a:buNone/>
                      </a:pPr>
                      <a:endPar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endParaRP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2450600859"/>
                  </a:ext>
                </a:extLst>
              </a:tr>
              <a:tr h="352610">
                <a:tc>
                  <a:txBody>
                    <a:bodyPr/>
                    <a:lstStyle/>
                    <a:p>
                      <a:pPr marL="0" lvl="0" indent="0" algn="r" rtl="1" eaLnBrk="1" fontAlgn="auto" latinLnBrk="0" hangingPunct="1">
                        <a:lnSpc>
                          <a:spcPct val="120000"/>
                        </a:lnSpc>
                        <a:spcBef>
                          <a:spcPts val="0"/>
                        </a:spcBef>
                        <a:spcAft>
                          <a:spcPts val="0"/>
                        </a:spcAft>
                        <a:buNone/>
                      </a:pPr>
                      <a:r>
                        <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rPr>
                        <a:t>بَدِيْعُ السَّمٰوٰتِ وَالْاَرْضِۗ وَاِذَا قَضٰٓى اَمْرًا فَاِنَّمَا يَقُوْلُ لَهٗ كُنْ فَيَكُوْنُ</a:t>
                      </a:r>
                      <a:r>
                        <a:rPr lang="en-US" altLang="ar-SA" sz="30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rPr>
                        <a:t>(</a:t>
                      </a:r>
                      <a:r>
                        <a:rPr lang="id-ID" altLang="ar-SA" sz="3000" dirty="0">
                          <a:solidFill>
                            <a:schemeClr val="tx1"/>
                          </a:solidFill>
                          <a:latin typeface="KFGQPC HAFS Uthmanic Script" panose="02000000000000000000" charset="0"/>
                          <a:ea typeface="Work Sans"/>
                          <a:cs typeface="KFGQPC HAFS Uthmanic Script" panose="02000000000000000000" charset="0"/>
                          <a:sym typeface="Work Sans"/>
                        </a:rPr>
                        <a:t>117</a:t>
                      </a:r>
                      <a:r>
                        <a:rPr lang="ar-SA" altLang="id-ID" sz="3000" dirty="0">
                          <a:solidFill>
                            <a:schemeClr val="tx1"/>
                          </a:solidFill>
                          <a:latin typeface="KFGQPC HAFS Uthmanic Script" panose="02000000000000000000" charset="0"/>
                          <a:ea typeface="Work Sans"/>
                          <a:cs typeface="KFGQPC HAFS Uthmanic Script" panose="02000000000000000000" charset="0"/>
                          <a:sym typeface="Work Sans"/>
                        </a:rPr>
                        <a:t>)</a:t>
                      </a:r>
                    </a:p>
                  </a:txBody>
                  <a:tcPr marL="91425" marR="91425" marT="68575" marB="6857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3040610185"/>
                  </a:ext>
                </a:extLst>
              </a:tr>
            </a:tbl>
          </a:graphicData>
        </a:graphic>
      </p:graphicFrame>
      <p:grpSp>
        <p:nvGrpSpPr>
          <p:cNvPr id="25" name="Grup 0">
            <a:extLst>
              <a:ext uri="{FF2B5EF4-FFF2-40B4-BE49-F238E27FC236}">
                <a16:creationId xmlns:a16="http://schemas.microsoft.com/office/drawing/2014/main" id="{BE8FB368-4337-7AEC-6D0C-185B4C95C2C3}"/>
              </a:ext>
            </a:extLst>
          </p:cNvPr>
          <p:cNvGrpSpPr/>
          <p:nvPr/>
        </p:nvGrpSpPr>
        <p:grpSpPr>
          <a:xfrm>
            <a:off x="341630" y="1757680"/>
            <a:ext cx="3432175" cy="2060575"/>
            <a:chOff x="538" y="2768"/>
            <a:chExt cx="5405" cy="3245"/>
          </a:xfrm>
        </p:grpSpPr>
        <p:sp>
          <p:nvSpPr>
            <p:cNvPr id="26" name="Text Box 3">
              <a:extLst>
                <a:ext uri="{FF2B5EF4-FFF2-40B4-BE49-F238E27FC236}">
                  <a16:creationId xmlns:a16="http://schemas.microsoft.com/office/drawing/2014/main" id="{64B71C89-7793-39A0-954A-C2AF1A98D4BB}"/>
                </a:ext>
              </a:extLst>
            </p:cNvPr>
            <p:cNvSpPr txBox="1"/>
            <p:nvPr/>
          </p:nvSpPr>
          <p:spPr>
            <a:xfrm>
              <a:off x="591" y="2768"/>
              <a:ext cx="5352" cy="324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id-ID" sz="2000" dirty="0">
                  <a:latin typeface="Google Sans Medium" panose="020B0603030502040203" charset="0"/>
                  <a:cs typeface="Google Sans" panose="020B0503030502040204" charset="0"/>
                </a:rPr>
                <a:t>Ketika kata </a:t>
              </a:r>
              <a:r>
                <a:rPr lang="ar-SA" sz="2000" dirty="0">
                  <a:solidFill>
                    <a:schemeClr val="accent1"/>
                  </a:solidFill>
                  <a:latin typeface="Segoe UI Semibold" panose="020B0702040204020203" charset="0"/>
                  <a:cs typeface="Segoe UI Semibold" panose="020B0702040204020203" charset="0"/>
                </a:rPr>
                <a:t>السموات</a:t>
              </a:r>
              <a:r>
                <a:rPr lang="id-ID" sz="2000" dirty="0">
                  <a:solidFill>
                    <a:schemeClr val="tx1"/>
                  </a:solidFill>
                  <a:latin typeface="Segoe UI Semibold" panose="020B0702040204020203" charset="0"/>
                  <a:cs typeface="Segoe UI Semibold" panose="020B0702040204020203" charset="0"/>
                </a:rPr>
                <a:t> di sebut terlebih dahulu sebelum kata </a:t>
              </a:r>
              <a:r>
                <a:rPr lang="ar-SA" sz="2000" dirty="0">
                  <a:solidFill>
                    <a:schemeClr val="accent1">
                      <a:lumMod val="50000"/>
                    </a:schemeClr>
                  </a:solidFill>
                  <a:latin typeface="Segoe UI Semibold" panose="020B0702040204020203" charset="0"/>
                  <a:cs typeface="Segoe UI Semibold" panose="020B0702040204020203" charset="0"/>
                </a:rPr>
                <a:t>الارض</a:t>
              </a:r>
              <a:r>
                <a:rPr lang="id-ID" sz="2000" dirty="0">
                  <a:solidFill>
                    <a:schemeClr val="tx1"/>
                  </a:solidFill>
                  <a:latin typeface="Segoe UI Semibold" panose="020B0702040204020203" charset="0"/>
                  <a:cs typeface="Segoe UI Semibold" panose="020B0702040204020203" charset="0"/>
                </a:rPr>
                <a:t>, dan  penghubung di antaranya hanyalah </a:t>
              </a:r>
              <a:r>
                <a:rPr lang="ar-SA" sz="2000" dirty="0">
                  <a:solidFill>
                    <a:schemeClr val="accent1"/>
                  </a:solidFill>
                  <a:latin typeface="Segoe UI Semibold" panose="020B0702040204020203" charset="0"/>
                  <a:cs typeface="Segoe UI Semibold" panose="020B0702040204020203" charset="0"/>
                </a:rPr>
                <a:t>وعطف</a:t>
              </a:r>
              <a:endParaRPr lang="en-US" altLang="ar-SA" sz="2000" dirty="0">
                <a:solidFill>
                  <a:schemeClr val="accent1"/>
                </a:solidFill>
                <a:latin typeface="Google Sans Medium" panose="020B0603030502040203" charset="0"/>
                <a:cs typeface="Google Sans Medium" panose="020B0603030502040203" charset="0"/>
              </a:endParaRPr>
            </a:p>
          </p:txBody>
        </p:sp>
        <p:sp>
          <p:nvSpPr>
            <p:cNvPr id="27" name="Google Shape;348;p35">
              <a:extLst>
                <a:ext uri="{FF2B5EF4-FFF2-40B4-BE49-F238E27FC236}">
                  <a16:creationId xmlns:a16="http://schemas.microsoft.com/office/drawing/2014/main" id="{A1511B70-C7D5-9327-763A-3A89B44BCC49}"/>
                </a:ext>
              </a:extLst>
            </p:cNvPr>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itle 1">
            <a:extLst>
              <a:ext uri="{FF2B5EF4-FFF2-40B4-BE49-F238E27FC236}">
                <a16:creationId xmlns:a16="http://schemas.microsoft.com/office/drawing/2014/main" id="{948EB73E-A374-47A4-0DA6-A2D7578D02CC}"/>
              </a:ext>
            </a:extLst>
          </p:cNvPr>
          <p:cNvSpPr/>
          <p:nvPr/>
        </p:nvSpPr>
        <p:spPr>
          <a:xfrm>
            <a:off x="108000" y="699750"/>
            <a:ext cx="3127375" cy="10160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اسموات المادية</a:t>
            </a:r>
          </a:p>
        </p:txBody>
      </p:sp>
      <p:sp>
        <p:nvSpPr>
          <p:cNvPr id="29" name="Google Shape;348;p35">
            <a:extLst>
              <a:ext uri="{FF2B5EF4-FFF2-40B4-BE49-F238E27FC236}">
                <a16:creationId xmlns:a16="http://schemas.microsoft.com/office/drawing/2014/main" id="{DB9A5C51-3B95-06BC-403D-FBEDDBD5AD9E}"/>
              </a:ext>
            </a:extLst>
          </p:cNvPr>
          <p:cNvSpPr/>
          <p:nvPr/>
        </p:nvSpPr>
        <p:spPr>
          <a:xfrm>
            <a:off x="482015" y="1504295"/>
            <a:ext cx="2377440" cy="54610"/>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113;p13">
            <a:extLst>
              <a:ext uri="{FF2B5EF4-FFF2-40B4-BE49-F238E27FC236}">
                <a16:creationId xmlns:a16="http://schemas.microsoft.com/office/drawing/2014/main" id="{C665F443-4D71-27F0-2A06-9902A218F9BB}"/>
              </a:ext>
            </a:extLst>
          </p:cNvPr>
          <p:cNvGrpSpPr/>
          <p:nvPr/>
        </p:nvGrpSpPr>
        <p:grpSpPr>
          <a:xfrm rot="10800000">
            <a:off x="3492000" y="-880136"/>
            <a:ext cx="4353621" cy="2227885"/>
            <a:chOff x="6510200" y="4203408"/>
            <a:chExt cx="2894877" cy="1481400"/>
          </a:xfrm>
          <a:solidFill>
            <a:schemeClr val="accent1"/>
          </a:solidFill>
        </p:grpSpPr>
        <p:sp>
          <p:nvSpPr>
            <p:cNvPr id="31" name="Google Shape;114;p13">
              <a:extLst>
                <a:ext uri="{FF2B5EF4-FFF2-40B4-BE49-F238E27FC236}">
                  <a16:creationId xmlns:a16="http://schemas.microsoft.com/office/drawing/2014/main" id="{5641016F-46F6-3CFC-A5FD-B68F8A69A923}"/>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Google Shape;115;p13">
              <a:extLst>
                <a:ext uri="{FF2B5EF4-FFF2-40B4-BE49-F238E27FC236}">
                  <a16:creationId xmlns:a16="http://schemas.microsoft.com/office/drawing/2014/main" id="{E4188D84-2794-CC4C-7C60-1DCAA908EC3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sp>
        <p:nvSpPr>
          <p:cNvPr id="30" name="Google Shape;318;p33"/>
          <p:cNvSpPr txBox="1"/>
          <p:nvPr/>
        </p:nvSpPr>
        <p:spPr>
          <a:xfrm>
            <a:off x="7894955" y="253809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8155940" y="3208020"/>
            <a:ext cx="525780" cy="196215"/>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6289040" y="2617470"/>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752298B9-74F3-CF06-CE69-F536DEE10C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1640082435"/>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30"/>
                                        </p:tgtEl>
                                      </p:cBhvr>
                                    </p:animEffect>
                                    <p:animScale>
                                      <p:cBhvr>
                                        <p:cTn id="7" dur="250" autoRev="1" fill="hold"/>
                                        <p:tgtEl>
                                          <p:spTgt spid="30"/>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31"/>
                                        </p:tgtEl>
                                      </p:cBhvr>
                                    </p:animEffect>
                                    <p:animScale>
                                      <p:cBhvr>
                                        <p:cTn id="10" dur="250" autoRev="1" fill="hold"/>
                                        <p:tgtEl>
                                          <p:spTgt spid="31"/>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32"/>
                                        </p:tgtEl>
                                      </p:cBhvr>
                                    </p:animEffect>
                                    <p:animScale>
                                      <p:cBhvr>
                                        <p:cTn id="13" dur="250" autoRev="1" fill="hold"/>
                                        <p:tgtEl>
                                          <p:spTgt spid="32"/>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30" grpId="0"/>
      <p:bldP spid="31" grpId="0" animBg="1"/>
      <p:bldP spid="3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899"/>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6"/>
            <a:ext cx="8997669" cy="7284833"/>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grpSp>
      <p:sp>
        <p:nvSpPr>
          <p:cNvPr id="356" name="Google Shape;356;p35"/>
          <p:cNvSpPr/>
          <p:nvPr/>
        </p:nvSpPr>
        <p:spPr>
          <a:xfrm rot="3977636">
            <a:off x="5249672" y="793407"/>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55165"/>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365"/>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الأثريّة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a:latin typeface="Google Sans Medium" panose="020B0603030502040203" charset="0"/>
                <a:cs typeface="Google Sans Medium" panose="020B0603030502040203" charset="0"/>
              </a:rPr>
              <a:t>Atsiriy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39"/>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1"/>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97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59;p8">
            <a:extLst>
              <a:ext uri="{FF2B5EF4-FFF2-40B4-BE49-F238E27FC236}">
                <a16:creationId xmlns:a16="http://schemas.microsoft.com/office/drawing/2014/main" id="{D3943B5A-0224-D69A-B091-2FDE23032A37}"/>
              </a:ext>
            </a:extLst>
          </p:cNvPr>
          <p:cNvSpPr/>
          <p:nvPr/>
        </p:nvSpPr>
        <p:spPr>
          <a:xfrm rot="5148122">
            <a:off x="3789414" y="4093164"/>
            <a:ext cx="4163771" cy="4163771"/>
          </a:xfrm>
          <a:prstGeom prst="blockArc">
            <a:avLst>
              <a:gd name="adj1" fmla="val 9727808"/>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p8">
            <a:extLst>
              <a:ext uri="{FF2B5EF4-FFF2-40B4-BE49-F238E27FC236}">
                <a16:creationId xmlns:a16="http://schemas.microsoft.com/office/drawing/2014/main" id="{06D1B68B-FDD3-E2E2-707A-8D04A11C35CF}"/>
              </a:ext>
            </a:extLst>
          </p:cNvPr>
          <p:cNvSpPr/>
          <p:nvPr/>
        </p:nvSpPr>
        <p:spPr>
          <a:xfrm flipH="1">
            <a:off x="5418900" y="1978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p8">
            <a:extLst>
              <a:ext uri="{FF2B5EF4-FFF2-40B4-BE49-F238E27FC236}">
                <a16:creationId xmlns:a16="http://schemas.microsoft.com/office/drawing/2014/main" id="{0698DFBC-AD90-781B-71AC-626B7E9F72D5}"/>
              </a:ext>
            </a:extLst>
          </p:cNvPr>
          <p:cNvSpPr/>
          <p:nvPr/>
        </p:nvSpPr>
        <p:spPr>
          <a:xfrm flipH="1">
            <a:off x="-252000" y="340978"/>
            <a:ext cx="1942772" cy="1942772"/>
          </a:xfrm>
          <a:prstGeom prst="blockArc">
            <a:avLst>
              <a:gd name="adj1" fmla="val 15853577"/>
              <a:gd name="adj2" fmla="val 21111344"/>
              <a:gd name="adj3" fmla="val 13792"/>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 name="Group 16">
            <a:extLst>
              <a:ext uri="{FF2B5EF4-FFF2-40B4-BE49-F238E27FC236}">
                <a16:creationId xmlns:a16="http://schemas.microsoft.com/office/drawing/2014/main" id="{C11A8007-B8B2-0F9A-99EF-8ABC28C8EFEC}"/>
              </a:ext>
            </a:extLst>
          </p:cNvPr>
          <p:cNvGrpSpPr/>
          <p:nvPr/>
        </p:nvGrpSpPr>
        <p:grpSpPr>
          <a:xfrm>
            <a:off x="-4932000" y="4288962"/>
            <a:ext cx="6185116" cy="2450155"/>
            <a:chOff x="-4543424" y="3883553"/>
            <a:chExt cx="6185116" cy="2450155"/>
          </a:xfrm>
        </p:grpSpPr>
        <p:sp>
          <p:nvSpPr>
            <p:cNvPr id="10" name="Google Shape;64;p8">
              <a:extLst>
                <a:ext uri="{FF2B5EF4-FFF2-40B4-BE49-F238E27FC236}">
                  <a16:creationId xmlns:a16="http://schemas.microsoft.com/office/drawing/2014/main" id="{8E20EE8A-ED9E-5A24-472B-866DE9A99A87}"/>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5;p8">
              <a:extLst>
                <a:ext uri="{FF2B5EF4-FFF2-40B4-BE49-F238E27FC236}">
                  <a16:creationId xmlns:a16="http://schemas.microsoft.com/office/drawing/2014/main" id="{A561B94D-AC01-7326-F89C-C7D9408D7543}"/>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66;p8">
            <a:extLst>
              <a:ext uri="{FF2B5EF4-FFF2-40B4-BE49-F238E27FC236}">
                <a16:creationId xmlns:a16="http://schemas.microsoft.com/office/drawing/2014/main" id="{452FD0D6-E975-62E4-16C8-157FE6C91124}"/>
              </a:ext>
            </a:extLst>
          </p:cNvPr>
          <p:cNvSpPr/>
          <p:nvPr/>
        </p:nvSpPr>
        <p:spPr>
          <a:xfrm flipH="1">
            <a:off x="271171" y="771750"/>
            <a:ext cx="628829" cy="628829"/>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roup 17">
            <a:extLst>
              <a:ext uri="{FF2B5EF4-FFF2-40B4-BE49-F238E27FC236}">
                <a16:creationId xmlns:a16="http://schemas.microsoft.com/office/drawing/2014/main" id="{79CAFB49-C0E9-2073-5EE1-8F51554932EA}"/>
              </a:ext>
            </a:extLst>
          </p:cNvPr>
          <p:cNvGrpSpPr/>
          <p:nvPr/>
        </p:nvGrpSpPr>
        <p:grpSpPr>
          <a:xfrm rot="1616557">
            <a:off x="8349465" y="706699"/>
            <a:ext cx="5969653" cy="4120236"/>
            <a:chOff x="8129776" y="212814"/>
            <a:chExt cx="5969653" cy="4120236"/>
          </a:xfrm>
        </p:grpSpPr>
        <p:sp>
          <p:nvSpPr>
            <p:cNvPr id="6" name="Google Shape;60;p8">
              <a:extLst>
                <a:ext uri="{FF2B5EF4-FFF2-40B4-BE49-F238E27FC236}">
                  <a16:creationId xmlns:a16="http://schemas.microsoft.com/office/drawing/2014/main" id="{A182C9D2-8466-F8C2-D234-E890B3019F65}"/>
                </a:ext>
              </a:extLst>
            </p:cNvPr>
            <p:cNvSpPr/>
            <p:nvPr/>
          </p:nvSpPr>
          <p:spPr>
            <a:xfrm rot="1422364" flipH="1">
              <a:off x="8710540" y="212814"/>
              <a:ext cx="449204" cy="3809352"/>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67;p8">
              <a:extLst>
                <a:ext uri="{FF2B5EF4-FFF2-40B4-BE49-F238E27FC236}">
                  <a16:creationId xmlns:a16="http://schemas.microsoft.com/office/drawing/2014/main" id="{096F129D-377D-4D68-5937-AA92C054CCAC}"/>
                </a:ext>
              </a:extLst>
            </p:cNvPr>
            <p:cNvSpPr/>
            <p:nvPr/>
          </p:nvSpPr>
          <p:spPr>
            <a:xfrm rot="-3977636" flipH="1">
              <a:off x="10890001" y="1123621"/>
              <a:ext cx="449204" cy="5969653"/>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A9C320B4-32E7-0CC1-10EB-971C7D2E27CA}"/>
              </a:ext>
            </a:extLst>
          </p:cNvPr>
          <p:cNvSpPr txBox="1"/>
          <p:nvPr/>
        </p:nvSpPr>
        <p:spPr>
          <a:xfrm>
            <a:off x="5004000" y="987750"/>
            <a:ext cx="3786405"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a:t>
            </a:r>
            <a:r>
              <a:rPr lang="ar-SA" altLang="ar-SA" dirty="0">
                <a:solidFill>
                  <a:schemeClr val="bg2"/>
                </a:solidFill>
                <a:sym typeface="Work Sans"/>
              </a:rPr>
              <a:t>لِلّٰهِ مَا فِى السَّمٰوٰتِ وَمَا فِى الْاَرْضِ </a:t>
            </a:r>
            <a:r>
              <a:rPr lang="ar-SA" altLang="ar-SA" dirty="0">
                <a:sym typeface="Work Sans"/>
              </a:rPr>
              <a:t>ۗوَاِلَى اللّٰهِ تُرْجَعُ الْاُمُوْرُ ࣖ </a:t>
            </a:r>
            <a:r>
              <a:rPr lang="id-ID" altLang="ar-SA" dirty="0">
                <a:sym typeface="Work Sans"/>
              </a:rPr>
              <a:t>(</a:t>
            </a:r>
            <a:r>
              <a:rPr lang="id-ID" altLang="en-US" dirty="0">
                <a:sym typeface="Work Sans"/>
              </a:rPr>
              <a:t>109</a:t>
            </a:r>
            <a:r>
              <a:rPr lang="id-ID" altLang="ar-SA" dirty="0">
                <a:sym typeface="Work Sans"/>
              </a:rPr>
              <a:t>) </a:t>
            </a:r>
          </a:p>
        </p:txBody>
      </p:sp>
      <p:sp>
        <p:nvSpPr>
          <p:cNvPr id="14" name="TextBox 13">
            <a:extLst>
              <a:ext uri="{FF2B5EF4-FFF2-40B4-BE49-F238E27FC236}">
                <a16:creationId xmlns:a16="http://schemas.microsoft.com/office/drawing/2014/main" id="{336D5F75-E3AB-6B63-0A1F-A79B82B94F02}"/>
              </a:ext>
            </a:extLst>
          </p:cNvPr>
          <p:cNvSpPr txBox="1"/>
          <p:nvPr/>
        </p:nvSpPr>
        <p:spPr>
          <a:xfrm>
            <a:off x="4178971" y="2944227"/>
            <a:ext cx="4572462"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يَغْفِرُ لِمَنْ يَّشَاءُ وَيُعَذِّبُ مَنْ يَّشَاۤءُ ۗ وَاللّٰهُ غَفُوْرٌ رَّحِيْمٌ ࣖ</a:t>
            </a:r>
            <a:r>
              <a:rPr lang="id-ID" altLang="ar-SA" dirty="0">
                <a:sym typeface="Work Sans"/>
              </a:rPr>
              <a:t>(129)  </a:t>
            </a:r>
          </a:p>
        </p:txBody>
      </p:sp>
      <p:sp>
        <p:nvSpPr>
          <p:cNvPr id="16" name="TextBox 15">
            <a:extLst>
              <a:ext uri="{FF2B5EF4-FFF2-40B4-BE49-F238E27FC236}">
                <a16:creationId xmlns:a16="http://schemas.microsoft.com/office/drawing/2014/main" id="{19ACE67E-D4FF-C368-34CA-FCB40F21F9B0}"/>
              </a:ext>
            </a:extLst>
          </p:cNvPr>
          <p:cNvSpPr txBox="1"/>
          <p:nvPr/>
        </p:nvSpPr>
        <p:spPr>
          <a:xfrm>
            <a:off x="459665" y="374487"/>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en-US" altLang="ar-SA" dirty="0">
                <a:sym typeface="Work Sans"/>
              </a:rPr>
              <a:t>126</a:t>
            </a:r>
            <a:r>
              <a:rPr lang="ar-SA" altLang="id-ID" dirty="0">
                <a:sym typeface="Work Sans"/>
              </a:rPr>
              <a:t>)</a:t>
            </a:r>
          </a:p>
        </p:txBody>
      </p:sp>
      <p:sp>
        <p:nvSpPr>
          <p:cNvPr id="19" name="TextBox 18">
            <a:extLst>
              <a:ext uri="{FF2B5EF4-FFF2-40B4-BE49-F238E27FC236}">
                <a16:creationId xmlns:a16="http://schemas.microsoft.com/office/drawing/2014/main" id="{024D0932-4BFE-8046-B4DD-D9F8453DCB9D}"/>
              </a:ext>
            </a:extLst>
          </p:cNvPr>
          <p:cNvSpPr txBox="1"/>
          <p:nvPr/>
        </p:nvSpPr>
        <p:spPr>
          <a:xfrm>
            <a:off x="459665" y="1550319"/>
            <a:ext cx="4033592" cy="1798698"/>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dirty="0"/>
              <a:t>وَ</a:t>
            </a:r>
            <a:r>
              <a:rPr lang="ar-SA" dirty="0">
                <a:solidFill>
                  <a:schemeClr val="bg2"/>
                </a:solidFill>
              </a:rPr>
              <a:t>لِلّٰهِ مَا فِى السَّمٰوٰتِ وَمَا فِى الْاَرْضِۗ </a:t>
            </a:r>
            <a:r>
              <a:rPr lang="ar-SA" dirty="0"/>
              <a:t>وَلَقَدْ وَصَّيْنَا الَّذِيْنَ اُوْتُوا الْكِتٰبَ مِنْ قَبْلِكُمْ وَاِيَّاكُمْ اَنِ اتَّقُوا اللّٰهَ ۗوَاِنْ تَكْفُرُوْا فَاِنَّ لِلّٰهِ مَا فِى السَّمٰوٰتِ وَمَا فِى الْاَرْضِۗ وَكَانَ اللّٰهُ غَنِيًّا حَمِيْدًا</a:t>
            </a:r>
            <a:r>
              <a:rPr lang="ar-SA" altLang="id-ID" dirty="0">
                <a:sym typeface="Work Sans"/>
              </a:rPr>
              <a:t> (</a:t>
            </a:r>
            <a:r>
              <a:rPr lang="id-ID" altLang="ar-SA" dirty="0">
                <a:sym typeface="Work Sans"/>
              </a:rPr>
              <a:t>131</a:t>
            </a:r>
            <a:r>
              <a:rPr lang="ar-SA" altLang="id-ID" dirty="0">
                <a:sym typeface="Work Sans"/>
              </a:rPr>
              <a:t>)</a:t>
            </a:r>
            <a:endParaRPr lang="en-US" dirty="0"/>
          </a:p>
        </p:txBody>
      </p:sp>
      <p:sp>
        <p:nvSpPr>
          <p:cNvPr id="4" name="TextBox 3">
            <a:extLst>
              <a:ext uri="{FF2B5EF4-FFF2-40B4-BE49-F238E27FC236}">
                <a16:creationId xmlns:a16="http://schemas.microsoft.com/office/drawing/2014/main" id="{C51AA04C-E29C-630B-1AD8-597A02068149}"/>
              </a:ext>
            </a:extLst>
          </p:cNvPr>
          <p:cNvSpPr txBox="1"/>
          <p:nvPr/>
        </p:nvSpPr>
        <p:spPr>
          <a:xfrm>
            <a:off x="459665" y="3570249"/>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ۗوَكَفٰى بِاللّٰهِ وَكِيْلًا</a:t>
            </a:r>
            <a:r>
              <a:rPr lang="en-US" altLang="ar-SA" dirty="0">
                <a:sym typeface="Work Sans"/>
              </a:rPr>
              <a:t> </a:t>
            </a:r>
            <a:r>
              <a:rPr lang="ar-SA" altLang="id-ID" dirty="0">
                <a:sym typeface="Work Sans"/>
              </a:rPr>
              <a:t>(</a:t>
            </a:r>
            <a:r>
              <a:rPr lang="en-US" altLang="id-ID" dirty="0">
                <a:sym typeface="Work Sans"/>
              </a:rPr>
              <a:t>132</a:t>
            </a:r>
            <a:r>
              <a:rPr lang="ar-SA" altLang="id-ID" dirty="0">
                <a:sym typeface="Work Sans"/>
              </a:rPr>
              <a:t>)</a:t>
            </a:r>
          </a:p>
        </p:txBody>
      </p:sp>
      <p:sp>
        <p:nvSpPr>
          <p:cNvPr id="20" name="Google Shape;62;p8">
            <a:extLst>
              <a:ext uri="{FF2B5EF4-FFF2-40B4-BE49-F238E27FC236}">
                <a16:creationId xmlns:a16="http://schemas.microsoft.com/office/drawing/2014/main" id="{0EFB16EB-1F77-6E8A-7686-1152A6812F34}"/>
              </a:ext>
            </a:extLst>
          </p:cNvPr>
          <p:cNvSpPr/>
          <p:nvPr/>
        </p:nvSpPr>
        <p:spPr>
          <a:xfrm rot="17404776" flipH="1">
            <a:off x="8597055" y="-897228"/>
            <a:ext cx="1942772" cy="1942772"/>
          </a:xfrm>
          <a:prstGeom prst="blockArc">
            <a:avLst>
              <a:gd name="adj1" fmla="val 16638639"/>
              <a:gd name="adj2" fmla="val 21512373"/>
              <a:gd name="adj3" fmla="val 19298"/>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1497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وَمَآ اَنْزَلَ اللّٰهُ مِنَ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مِنْ مَّاءٍ فَاَحْيَا بِهِ</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931750"/>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reviewing concepts</a:t>
            </a:r>
          </a:p>
          <a:p>
            <a:pPr marL="0" lvl="0" indent="0" algn="l" rtl="0">
              <a:spcBef>
                <a:spcPts val="0"/>
              </a:spcBef>
              <a:spcAft>
                <a:spcPts val="0"/>
              </a:spcAft>
              <a:buNone/>
            </a:pPr>
            <a:r>
              <a:rPr lang="en-GB"/>
              <a:t>is a</a:t>
            </a:r>
          </a:p>
          <a:p>
            <a:pPr marL="0" lvl="0" indent="0" algn="l" rtl="0">
              <a:spcBef>
                <a:spcPts val="0"/>
              </a:spcBef>
              <a:spcAft>
                <a:spcPts val="0"/>
              </a:spcAft>
              <a:buNone/>
            </a:pPr>
            <a:r>
              <a:rPr lang="en-GB"/>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grpSp>
        <p:nvGrpSpPr>
          <p:cNvPr id="13" name="Group 12">
            <a:extLst>
              <a:ext uri="{FF2B5EF4-FFF2-40B4-BE49-F238E27FC236}">
                <a16:creationId xmlns:a16="http://schemas.microsoft.com/office/drawing/2014/main" id="{C66777E4-DD38-BD69-4628-39A941BB475E}"/>
              </a:ext>
            </a:extLst>
          </p:cNvPr>
          <p:cNvGrpSpPr/>
          <p:nvPr/>
        </p:nvGrpSpPr>
        <p:grpSpPr>
          <a:xfrm>
            <a:off x="188180" y="2534285"/>
            <a:ext cx="2621280" cy="869950"/>
            <a:chOff x="188180" y="2534285"/>
            <a:chExt cx="2621280" cy="869950"/>
          </a:xfrm>
        </p:grpSpPr>
        <p:sp>
          <p:nvSpPr>
            <p:cNvPr id="15" name="Google Shape;318;p33" descr="no1" title="no1">
              <a:extLst>
                <a:ext uri="{FF2B5EF4-FFF2-40B4-BE49-F238E27FC236}">
                  <a16:creationId xmlns:a16="http://schemas.microsoft.com/office/drawing/2014/main" id="{C5759093-A322-EF92-7C91-6592A34DB694}"/>
                </a:ext>
              </a:extLst>
            </p:cNvPr>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16" name="Google Shape;322;p33">
              <a:extLst>
                <a:ext uri="{FF2B5EF4-FFF2-40B4-BE49-F238E27FC236}">
                  <a16:creationId xmlns:a16="http://schemas.microsoft.com/office/drawing/2014/main" id="{A53613B1-CA16-31E3-2EAA-E7CC2B122806}"/>
                </a:ext>
              </a:extLst>
            </p:cNvPr>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7" name="Text Box 27" descr="gh" title="ghoziyah">
              <a:extLst>
                <a:ext uri="{FF2B5EF4-FFF2-40B4-BE49-F238E27FC236}">
                  <a16:creationId xmlns:a16="http://schemas.microsoft.com/office/drawing/2014/main" id="{F4102D9E-5359-0066-4EAB-7210D50DA944}"/>
                </a:ext>
              </a:extLst>
            </p:cNvPr>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4214279" y="537824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grpSp>
        <p:nvGrpSpPr>
          <p:cNvPr id="14" name="Group 13">
            <a:extLst>
              <a:ext uri="{FF2B5EF4-FFF2-40B4-BE49-F238E27FC236}">
                <a16:creationId xmlns:a16="http://schemas.microsoft.com/office/drawing/2014/main" id="{2513FC1E-AF9E-56DA-F28F-5A8D7AE058B4}"/>
              </a:ext>
            </a:extLst>
          </p:cNvPr>
          <p:cNvGrpSpPr/>
          <p:nvPr/>
        </p:nvGrpSpPr>
        <p:grpSpPr>
          <a:xfrm>
            <a:off x="1168186" y="5196841"/>
            <a:ext cx="2621280" cy="869950"/>
            <a:chOff x="188180" y="2534285"/>
            <a:chExt cx="2621280" cy="869950"/>
          </a:xfrm>
        </p:grpSpPr>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الغازية</a:t>
              </a:r>
            </a:p>
          </p:txBody>
        </p:sp>
      </p:gr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555"/>
              <a:ext cx="2529" cy="1113"/>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xmlns:psez="http://schemas.microsoft.com/office/powerpoint/2016/sectionzoom">
        <mc:Choice Requires="psez">
          <p:graphicFrame>
            <p:nvGraphicFramePr>
              <p:cNvPr id="18" name="Section Zoom 17">
                <a:extLst>
                  <a:ext uri="{FF2B5EF4-FFF2-40B4-BE49-F238E27FC236}">
                    <a16:creationId xmlns:a16="http://schemas.microsoft.com/office/drawing/2014/main" id="{C6F1327A-503B-1279-C415-66313DFA98DB}"/>
                  </a:ext>
                </a:extLst>
              </p:cNvPr>
              <p:cNvGraphicFramePr>
                <a:graphicFrameLocks noChangeAspect="1"/>
              </p:cNvGraphicFramePr>
              <p:nvPr>
                <p:extLst>
                  <p:ext uri="{D42A27DB-BD31-4B8C-83A1-F6EECF244321}">
                    <p14:modId xmlns:p14="http://schemas.microsoft.com/office/powerpoint/2010/main" val="158963653"/>
                  </p:ext>
                </p:extLst>
              </p:nvPr>
            </p:nvGraphicFramePr>
            <p:xfrm>
              <a:off x="192023" y="2514600"/>
              <a:ext cx="2816992" cy="1069848"/>
            </p:xfrm>
            <a:graphic>
              <a:graphicData uri="http://schemas.microsoft.com/office/powerpoint/2016/sectionzoom">
                <psez:sectionZm>
                  <psez:sectionZmObj sectionId="{051ECAD3-F63A-414E-B7CC-2DD00842CEFE}">
                    <psez:zmPr id="{ECDA1BCE-D5D8-46AB-80B0-2E2476C887F2}" imageType="cover">
                      <p166:blipFill xmlns:p166="http://schemas.microsoft.com/office/powerpoint/2016/6/main">
                        <a:blip r:embed="rId3"/>
                        <a:stretch>
                          <a:fillRect/>
                        </a:stretch>
                      </p166:blipFill>
                      <p166:spPr xmlns:p166="http://schemas.microsoft.com/office/powerpoint/2016/6/main">
                        <a:xfrm>
                          <a:off x="0" y="0"/>
                          <a:ext cx="2816992" cy="1069848"/>
                        </a:xfrm>
                        <a:prstGeom prst="rect">
                          <a:avLst/>
                        </a:prstGeom>
                        <a:ln w="3175">
                          <a:noFill/>
                        </a:ln>
                      </p166:spPr>
                    </psez:zmPr>
                  </psez:sectionZmObj>
                </psez:sectionZm>
              </a:graphicData>
            </a:graphic>
          </p:graphicFrame>
        </mc:Choice>
        <mc:Fallback xmlns="">
          <p:pic>
            <p:nvPicPr>
              <p:cNvPr id="18" name="Section Zoom 17">
                <a:hlinkClick r:id="rId4" action="ppaction://hlinksldjump"/>
                <a:extLst>
                  <a:ext uri="{FF2B5EF4-FFF2-40B4-BE49-F238E27FC236}">
                    <a16:creationId xmlns:a16="http://schemas.microsoft.com/office/drawing/2014/main" id="{C6F1327A-503B-1279-C415-66313DFA98DB}"/>
                  </a:ext>
                </a:extLst>
              </p:cNvPr>
              <p:cNvPicPr>
                <a:picLocks noGrp="1" noRot="1" noChangeAspect="1" noMove="1" noResize="1" noEditPoints="1" noAdjustHandles="1" noChangeArrowheads="1" noChangeShapeType="1"/>
              </p:cNvPicPr>
              <p:nvPr/>
            </p:nvPicPr>
            <p:blipFill>
              <a:blip r:embed="rId5"/>
              <a:stretch>
                <a:fillRect/>
              </a:stretch>
            </p:blipFill>
            <p:spPr>
              <a:xfrm>
                <a:off x="192023" y="2514600"/>
                <a:ext cx="2816992" cy="1069848"/>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43733DC0-F103-6E86-359E-8EEE071C838A}"/>
                  </a:ext>
                </a:extLst>
              </p:cNvPr>
              <p:cNvGraphicFramePr>
                <a:graphicFrameLocks noChangeAspect="1"/>
              </p:cNvGraphicFramePr>
              <p:nvPr>
                <p:extLst>
                  <p:ext uri="{D42A27DB-BD31-4B8C-83A1-F6EECF244321}">
                    <p14:modId xmlns:p14="http://schemas.microsoft.com/office/powerpoint/2010/main" val="1254577186"/>
                  </p:ext>
                </p:extLst>
              </p:nvPr>
            </p:nvGraphicFramePr>
            <p:xfrm>
              <a:off x="3429000" y="2231136"/>
              <a:ext cx="2151507" cy="1877377"/>
            </p:xfrm>
            <a:graphic>
              <a:graphicData uri="http://schemas.microsoft.com/office/powerpoint/2016/sectionzoom">
                <psez:sectionZm>
                  <psez:sectionZmObj sectionId="{E9C6376D-DBAC-4C0C-B796-F897CE651637}">
                    <psez:zmPr id="{597846ED-C71D-4826-AAA2-28AF3CA3B718}" imageType="cover">
                      <p166:blipFill xmlns:p166="http://schemas.microsoft.com/office/powerpoint/2016/6/main">
                        <a:blip r:embed="rId6"/>
                        <a:stretch>
                          <a:fillRect/>
                        </a:stretch>
                      </p166:blipFill>
                      <p166:spPr xmlns:p166="http://schemas.microsoft.com/office/powerpoint/2016/6/main">
                        <a:xfrm>
                          <a:off x="0" y="0"/>
                          <a:ext cx="2151507" cy="1877377"/>
                        </a:xfrm>
                        <a:prstGeom prst="rect">
                          <a:avLst/>
                        </a:prstGeom>
                        <a:ln w="3175">
                          <a:noFill/>
                        </a:ln>
                      </p166:spPr>
                    </psez:zmPr>
                  </psez:sectionZmObj>
                </psez:sectionZm>
              </a:graphicData>
            </a:graphic>
          </p:graphicFrame>
        </mc:Choice>
        <mc:Fallback xmlns="">
          <p:pic>
            <p:nvPicPr>
              <p:cNvPr id="12" name="Section Zoom 11">
                <a:hlinkClick r:id="rId7" action="ppaction://hlinksldjump"/>
                <a:extLst>
                  <a:ext uri="{FF2B5EF4-FFF2-40B4-BE49-F238E27FC236}">
                    <a16:creationId xmlns:a16="http://schemas.microsoft.com/office/drawing/2014/main" id="{43733DC0-F103-6E86-359E-8EEE071C838A}"/>
                  </a:ext>
                </a:extLst>
              </p:cNvPr>
              <p:cNvPicPr>
                <a:picLocks noGrp="1" noRot="1" noChangeAspect="1" noMove="1" noResize="1" noEditPoints="1" noAdjustHandles="1" noChangeArrowheads="1" noChangeShapeType="1"/>
              </p:cNvPicPr>
              <p:nvPr/>
            </p:nvPicPr>
            <p:blipFill>
              <a:blip r:embed="rId8"/>
              <a:stretch>
                <a:fillRect/>
              </a:stretch>
            </p:blipFill>
            <p:spPr>
              <a:xfrm>
                <a:off x="3429000" y="2231136"/>
                <a:ext cx="2151507" cy="1877377"/>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23" name="Section Zoom 22">
                <a:extLst>
                  <a:ext uri="{FF2B5EF4-FFF2-40B4-BE49-F238E27FC236}">
                    <a16:creationId xmlns:a16="http://schemas.microsoft.com/office/drawing/2014/main" id="{13FD1AD5-F569-77D6-53BD-DDF9B73C6496}"/>
                  </a:ext>
                </a:extLst>
              </p:cNvPr>
              <p:cNvGraphicFramePr>
                <a:graphicFrameLocks noChangeAspect="1"/>
              </p:cNvGraphicFramePr>
              <p:nvPr>
                <p:extLst>
                  <p:ext uri="{D42A27DB-BD31-4B8C-83A1-F6EECF244321}">
                    <p14:modId xmlns:p14="http://schemas.microsoft.com/office/powerpoint/2010/main" val="1518738865"/>
                  </p:ext>
                </p:extLst>
              </p:nvPr>
            </p:nvGraphicFramePr>
            <p:xfrm>
              <a:off x="6012000" y="2523744"/>
              <a:ext cx="2939035" cy="1056006"/>
            </p:xfrm>
            <a:graphic>
              <a:graphicData uri="http://schemas.microsoft.com/office/powerpoint/2016/sectionzoom">
                <psez:sectionZm>
                  <psez:sectionZmObj sectionId="{20020E0F-0A61-4BD6-AFEE-2B7D74012236}">
                    <psez:zmPr id="{1ADA2212-D8BC-4B1E-9344-7CA5B5E130DD}" imageType="cover">
                      <p166:blipFill xmlns:p166="http://schemas.microsoft.com/office/powerpoint/2016/6/main">
                        <a:blip r:embed="rId9"/>
                        <a:stretch>
                          <a:fillRect/>
                        </a:stretch>
                      </p166:blipFill>
                      <p166:spPr xmlns:p166="http://schemas.microsoft.com/office/powerpoint/2016/6/main">
                        <a:xfrm>
                          <a:off x="0" y="0"/>
                          <a:ext cx="2939035" cy="1056006"/>
                        </a:xfrm>
                        <a:prstGeom prst="rect">
                          <a:avLst/>
                        </a:prstGeom>
                        <a:ln w="3175">
                          <a:noFill/>
                        </a:ln>
                      </p166:spPr>
                    </psez:zmPr>
                  </psez:sectionZmObj>
                </psez:sectionZm>
              </a:graphicData>
            </a:graphic>
          </p:graphicFrame>
        </mc:Choice>
        <mc:Fallback xmlns="">
          <p:pic>
            <p:nvPicPr>
              <p:cNvPr id="23" name="Section Zoom 22">
                <a:hlinkClick r:id="rId10" action="ppaction://hlinksldjump"/>
                <a:extLst>
                  <a:ext uri="{FF2B5EF4-FFF2-40B4-BE49-F238E27FC236}">
                    <a16:creationId xmlns:a16="http://schemas.microsoft.com/office/drawing/2014/main" id="{13FD1AD5-F569-77D6-53BD-DDF9B73C6496}"/>
                  </a:ext>
                </a:extLst>
              </p:cNvPr>
              <p:cNvPicPr>
                <a:picLocks noGrp="1" noRot="1" noChangeAspect="1" noMove="1" noResize="1" noEditPoints="1" noAdjustHandles="1" noChangeArrowheads="1" noChangeShapeType="1"/>
              </p:cNvPicPr>
              <p:nvPr/>
            </p:nvPicPr>
            <p:blipFill>
              <a:blip r:embed="rId11"/>
              <a:stretch>
                <a:fillRect/>
              </a:stretch>
            </p:blipFill>
            <p:spPr>
              <a:xfrm>
                <a:off x="6012000" y="2523744"/>
                <a:ext cx="2939035" cy="1056006"/>
              </a:xfrm>
              <a:prstGeom prst="rect">
                <a:avLst/>
              </a:prstGeom>
              <a:ln w="3175">
                <a:noFill/>
              </a:ln>
            </p:spPr>
          </p:pic>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250" advClick="0">
        <p159:morph option="byObject"/>
      </p:transition>
    </mc:Choice>
    <mc:Fallback xmlns="">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297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dirty="0"/>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dirty="0"/>
          </a:p>
          <a:p>
            <a:pPr marL="0" lvl="0" indent="0" algn="l" rtl="0">
              <a:spcBef>
                <a:spcPts val="0"/>
              </a:spcBef>
              <a:spcAft>
                <a:spcPts val="0"/>
              </a:spcAft>
              <a:buClr>
                <a:schemeClr val="dk1"/>
              </a:buClr>
              <a:buSzPts val="1100"/>
              <a:buFont typeface="Arial" panose="020B0604020202020204"/>
              <a:buNone/>
            </a:pPr>
            <a:r>
              <a:rPr lang="en-GB"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dirty="0">
                <a:uFill>
                  <a:noFill/>
                </a:uFill>
                <a:hlinkClick r:id="rId3"/>
              </a:rPr>
              <a:t>Flat geometric background</a:t>
            </a:r>
            <a:r>
              <a:rPr lang="en-GB" dirty="0"/>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6" name="Group 35"/>
          <p:cNvGrpSpPr/>
          <p:nvPr/>
        </p:nvGrpSpPr>
        <p:grpSpPr>
          <a:xfrm>
            <a:off x="3769163" y="2334911"/>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gr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 name="Google Shape;283;p31"/>
          <p:cNvSpPr txBox="1"/>
          <p:nvPr/>
        </p:nvSpPr>
        <p:spPr>
          <a:xfrm>
            <a:off x="1578293" y="234315"/>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90000"/>
              </a:lnSpc>
              <a:spcBef>
                <a:spcPts val="0"/>
              </a:spcBef>
              <a:spcAft>
                <a:spcPts val="0"/>
              </a:spcAft>
              <a:buClr>
                <a:srgbClr val="000000"/>
              </a:buClr>
              <a:buSzPts val="6000"/>
              <a:buFont typeface="Lexend Deca Black"/>
              <a:buNone/>
              <a:tabLst/>
              <a:defRPr/>
            </a:pP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Jenis Kata</a:t>
            </a:r>
            <a:r>
              <a:rPr kumimoji="0" lang="en-US" altLang="en-GB" sz="46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ar-SA" altLang="en-GB"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السماوات</a:t>
            </a:r>
            <a:r>
              <a:rPr kumimoji="0" lang="en-US" altLang="ar-SA" sz="4600" b="1"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Google Sans Medium" panose="020B0603030502040203" charset="0"/>
              </a:rPr>
              <a:t>  </a:t>
            </a:r>
            <a:r>
              <a:rPr kumimoji="0" lang="en-US" altLang="ar-SA" sz="4600" b="1" i="0" u="none" strike="noStrike" kern="0" cap="none" spc="0" normalizeH="0" baseline="0" noProof="0">
                <a:ln>
                  <a:noFill/>
                </a:ln>
                <a:noFill/>
                <a:effectLst/>
                <a:uLnTx/>
                <a:uFillTx/>
                <a:latin typeface="Google Sans Medium" panose="020B0603030502040203" charset="0"/>
                <a:sym typeface="Google Sans Medium" panose="020B0603030502040203" charset="0"/>
              </a:rPr>
              <a:t>-</a:t>
            </a:r>
            <a:r>
              <a:rPr kumimoji="0" lang="en-US" altLang="en-GB" sz="4600" b="0" i="0" u="none" strike="noStrike" kern="0" cap="none" spc="0" normalizeH="0" baseline="0" noProof="0">
                <a:ln>
                  <a:noFill/>
                </a:ln>
                <a:solidFill>
                  <a:srgbClr val="000000"/>
                </a:solidFill>
                <a:effectLst/>
                <a:uLnTx/>
                <a:uFillTx/>
                <a:latin typeface="Google Sans Medium" panose="020B0603030502040203" charset="0"/>
                <a:sym typeface="Google Sans Medium" panose="020B0603030502040203" charset="0"/>
              </a:rPr>
              <a:t>Dalam Al-Quran</a:t>
            </a:r>
            <a:r>
              <a:rPr kumimoji="0" lang="en-US" altLang="en-GB" sz="4600" b="0" i="0" u="none" strike="noStrike" kern="0" cap="none" spc="0" normalizeH="0" baseline="0" noProof="0">
                <a:ln>
                  <a:noFill/>
                </a:ln>
                <a:noFill/>
                <a:effectLst/>
                <a:uLnTx/>
                <a:uFillTx/>
                <a:latin typeface="Google Sans Medium" panose="020B0603030502040203" charset="0"/>
                <a:sym typeface="Google Sans Medium" panose="020B0603030502040203" charset="0"/>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4FE0B565-AA66-D84C-3CCD-34602F4D13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Tree>
    <p:extLst>
      <p:ext uri="{BB962C8B-B14F-4D97-AF65-F5344CB8AC3E}">
        <p14:creationId xmlns:p14="http://schemas.microsoft.com/office/powerpoint/2010/main" val="285621466"/>
      </p:ext>
    </p:extLst>
  </p:cSld>
  <p:clrMapOvr>
    <a:masterClrMapping/>
  </p:clrMapOvr>
  <mc:AlternateContent xmlns:mc="http://schemas.openxmlformats.org/markup-compatibility/2006" xmlns:p14="http://schemas.microsoft.com/office/powerpoint/2010/main">
    <mc:Choice Requires="p14">
      <p:transition p14:dur="10" advClick="0" advTm="10"/>
    </mc:Choice>
    <mc:Fallback xmlns="">
      <p:transition advClick="0" advTm="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8"/>
                                        </p:tgtEl>
                                      </p:cBhvr>
                                    </p:animEffect>
                                    <p:animScale>
                                      <p:cBhvr>
                                        <p:cTn id="7" dur="250" autoRev="1" fill="hold"/>
                                        <p:tgtEl>
                                          <p:spTgt spid="28"/>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27"/>
                                        </p:tgtEl>
                                      </p:cBhvr>
                                    </p:animEffect>
                                    <p:animScale>
                                      <p:cBhvr>
                                        <p:cTn id="10" dur="250" autoRev="1" fill="hold"/>
                                        <p:tgtEl>
                                          <p:spTgt spid="27"/>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26"/>
                                        </p:tgtEl>
                                      </p:cBhvr>
                                    </p:animEffect>
                                    <p:animScale>
                                      <p:cBhvr>
                                        <p:cTn id="13" dur="250" autoRev="1" fill="hold"/>
                                        <p:tgtEl>
                                          <p:spTgt spid="26"/>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26" grpId="0"/>
      <p:bldP spid="27" grpId="0" animBg="1"/>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2491300" cy="8686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2491300" cy="976425"/>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2363400" cy="868575"/>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2403600" cy="8814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162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162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6"/>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6"/>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B6667A57-3A5F-78A8-0CA5-AB1A972990DD}"/>
              </a:ext>
            </a:extLst>
          </p:cNvPr>
          <p:cNvGrpSpPr/>
          <p:nvPr/>
        </p:nvGrpSpPr>
        <p:grpSpPr>
          <a:xfrm>
            <a:off x="6279796" y="82635"/>
            <a:ext cx="1317459" cy="684168"/>
            <a:chOff x="6279796" y="82635"/>
            <a:chExt cx="1317459" cy="684168"/>
          </a:xfrm>
        </p:grpSpPr>
        <p:sp>
          <p:nvSpPr>
            <p:cNvPr id="4331" name="Google Shape;4331;p61"/>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678555" y="1972610"/>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11530" y="520155"/>
            <a:ext cx="3252470" cy="1331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الغازية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Google Sans" panose="020B0503030502040204" charset="0"/>
              </a:rPr>
              <a:t>(secara harfiyah berarti langit gas) adala</a:t>
            </a:r>
            <a:r>
              <a:rPr lang="en-US" altLang="id-ID" sz="2800" dirty="0">
                <a:latin typeface="Google Sans Medium" panose="020B0603030502040203" pitchFamily="34" charset="0"/>
                <a:cs typeface="Google Sans" panose="020B0503030502040204" charset="0"/>
              </a:rPr>
              <a:t>h </a:t>
            </a:r>
            <a:r>
              <a:rPr lang="en-US" altLang="id-ID" sz="2800" dirty="0" err="1">
                <a:latin typeface="Google Sans Medium" panose="020B0603030502040203" pitchFamily="34" charset="0"/>
                <a:cs typeface="Google Sans" panose="020B0503030502040204" charset="0"/>
              </a:rPr>
              <a:t>atmosfer</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langit</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Bumi</a:t>
            </a:r>
            <a:r>
              <a:rPr lang="en-US" altLang="id-ID" sz="2800" dirty="0">
                <a:latin typeface="Google Sans Medium" panose="020B0603030502040203" pitchFamily="3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4139774" y="1486453"/>
            <a:ext cx="4680226" cy="2998063"/>
            <a:chOff x="4369" y="931"/>
            <a:chExt cx="6616"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1"/>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52"/>
              <a:ext cx="6616" cy="1390"/>
            </a:xfrm>
            <a:prstGeom prst="rect">
              <a:avLst/>
            </a:prstGeom>
            <a:grpFill/>
            <a:ln>
              <a:noFill/>
            </a:ln>
            <a:effectLst>
              <a:softEdge rad="0"/>
            </a:effectLst>
          </p:spPr>
          <p:txBody>
            <a:bodyPr wrap="square" rtlCol="0" anchor="t">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9828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3907234" y="1497074"/>
            <a:ext cx="4912964" cy="2998061"/>
            <a:chOff x="4040" y="931"/>
            <a:chExt cx="6945"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DC3725E7-F80B-1A65-4503-34A7D025F101}"/>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Tree>
    <p:extLst>
      <p:ext uri="{BB962C8B-B14F-4D97-AF65-F5344CB8AC3E}">
        <p14:creationId xmlns:p14="http://schemas.microsoft.com/office/powerpoint/2010/main" val="16324507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3636295" y="1497074"/>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491"/>
              <a:ext cx="7328" cy="1423"/>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52"/>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p>
          </p:txBody>
        </p:sp>
      </p:gr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Tree>
    <p:extLst>
      <p:ext uri="{BB962C8B-B14F-4D97-AF65-F5344CB8AC3E}">
        <p14:creationId xmlns:p14="http://schemas.microsoft.com/office/powerpoint/2010/main" val="7379927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Jenis Kata السماوات Dalam Al-Quran">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954</TotalTime>
  <Words>2546</Words>
  <Application>Microsoft Office PowerPoint</Application>
  <PresentationFormat>On-screen Show (16:9)</PresentationFormat>
  <Paragraphs>402</Paragraphs>
  <Slides>56</Slides>
  <Notes>53</Notes>
  <HiddenSlides>5</HiddenSlides>
  <MMClips>3</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56</vt:i4>
      </vt:variant>
    </vt:vector>
  </HeadingPairs>
  <TitlesOfParts>
    <vt:vector size="74" baseType="lpstr">
      <vt:lpstr>Calibri</vt:lpstr>
      <vt:lpstr>Segoe UI</vt:lpstr>
      <vt:lpstr>Lexend Deca Black</vt:lpstr>
      <vt:lpstr>Google Sans</vt:lpstr>
      <vt:lpstr>KFGQPC HAFS Uthmanic Script</vt:lpstr>
      <vt:lpstr>PT Sans</vt:lpstr>
      <vt:lpstr>Segoe UI Semibold</vt:lpstr>
      <vt:lpstr>Google Sans Medium</vt:lpstr>
      <vt:lpstr>Proxima Nova</vt:lpstr>
      <vt:lpstr>Roboto Medium</vt:lpstr>
      <vt:lpstr>Montserrat</vt:lpstr>
      <vt:lpstr>Amatic SC</vt:lpstr>
      <vt:lpstr>Arial</vt:lpstr>
      <vt:lpstr>Alata</vt:lpstr>
      <vt:lpstr>Sarabun</vt:lpstr>
      <vt:lpstr>Proxima Nova Semibold</vt:lpstr>
      <vt:lpstr>Jenis Kata السماوات Dalam Al-Quran</vt:lpstr>
      <vt:lpstr>Slidesgo Final Pages</vt:lpstr>
      <vt:lpstr>Jenis Kata السماوات Dalam Al-Quran</vt:lpstr>
      <vt:lpstr>PowerPoint Presentation</vt:lpstr>
      <vt:lpstr>PowerPoint Presentation</vt:lpstr>
      <vt:lpstr>PowerPoint Presentation</vt:lpstr>
      <vt:lpstr>PowerPoint Presentation</vt:lpstr>
      <vt:lpstr>Penjelasan</vt:lpstr>
      <vt:lpstr>Ciri-Ciri</vt:lpstr>
      <vt:lpstr>Ciri-Ciri</vt:lpstr>
      <vt:lpstr>Ciri-Ciri</vt:lpstr>
      <vt:lpstr>Ciri-Ciri</vt:lpstr>
      <vt:lpstr>Penjelasan &amp; Ciri-Ciri </vt:lpstr>
      <vt:lpstr>Penjelasan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Divide the contents</vt:lpstr>
      <vt:lpstr>PowerPoint Presentation</vt:lpstr>
      <vt:lpstr>PowerPoint Presentation</vt:lpstr>
      <vt:lpstr>PowerPoint Presentation</vt:lpstr>
      <vt:lpstr>Represent three ideas</vt:lpstr>
      <vt:lpstr>Four new ideas</vt:lpstr>
      <vt:lpstr>Sometimes, reviewing concepts is a good idea</vt:lpstr>
      <vt:lpstr>—Someone Famous</vt:lpstr>
      <vt:lpstr>9h 55m 23s</vt:lpstr>
      <vt:lpstr>This is a graph</vt:lpstr>
      <vt:lpstr>Map</vt:lpstr>
      <vt:lpstr>Table</vt:lpstr>
      <vt:lpstr>Timeline</vt:lpstr>
      <vt:lpstr>Organizational chart</vt:lpstr>
      <vt:lpstr>Roadmap infographic</vt:lpstr>
      <vt:lpstr>Photo showcase</vt:lpstr>
      <vt:lpstr>Alternative resources</vt:lpstr>
      <vt:lpstr>Resources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Kelompok 1</dc:creator>
  <cp:lastModifiedBy>Alfatih</cp:lastModifiedBy>
  <cp:revision>64</cp:revision>
  <dcterms:created xsi:type="dcterms:W3CDTF">2023-02-11T03:32:00Z</dcterms:created>
  <dcterms:modified xsi:type="dcterms:W3CDTF">2023-02-15T10:59:50Z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